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51" r:id="rId1"/>
  </p:sldMasterIdLst>
  <p:sldIdLst>
    <p:sldId id="270" r:id="rId2"/>
    <p:sldId id="257" r:id="rId3"/>
    <p:sldId id="261" r:id="rId4"/>
    <p:sldId id="259" r:id="rId5"/>
    <p:sldId id="258" r:id="rId6"/>
    <p:sldId id="262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64" r:id="rId15"/>
    <p:sldId id="266" r:id="rId16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B AggroOTF Bold" panose="02020503020101020101" pitchFamily="18" charset="-127"/>
      <p:regular r:id="rId21"/>
      <p:bold r:id="rId22"/>
    </p:embeddedFont>
    <p:embeddedFont>
      <p:font typeface="SB AggroOTF Light" panose="02020503020101020101" pitchFamily="18" charset="-127"/>
      <p:regular r:id="rId23"/>
    </p:embeddedFont>
    <p:embeddedFont>
      <p:font typeface="SB AggroOTF Medium" panose="02020503020101020101" pitchFamily="18" charset="-127"/>
      <p:regular r:id="rId24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77"/>
    <a:srgbClr val="F46138"/>
    <a:srgbClr val="005099"/>
    <a:srgbClr val="FFD5A9"/>
    <a:srgbClr val="02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41" autoAdjust="0"/>
    <p:restoredTop sz="96405"/>
  </p:normalViewPr>
  <p:slideViewPr>
    <p:cSldViewPr snapToGrid="0">
      <p:cViewPr varScale="1">
        <p:scale>
          <a:sx n="82" d="100"/>
          <a:sy n="82" d="100"/>
        </p:scale>
        <p:origin x="11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FFD677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D67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511-334F-9FF4-445ECBFC5630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F2-5F4A-8427-3045E7EA5FC5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F2-5F4A-8427-3045E7EA5F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FFD677"/>
            </a:solidFill>
            <a:ln>
              <a:noFill/>
            </a:ln>
          </c:spPr>
          <c:dPt>
            <c:idx val="0"/>
            <c:bubble3D val="0"/>
            <c:spPr>
              <a:solidFill>
                <a:srgbClr val="00509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840-F84F-A838-763A7EC9330D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840-F84F-A838-763A7EC9330D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6.5</c:v>
                </c:pt>
                <c:pt idx="1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40-F84F-A838-763A7EC933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FFD677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D67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65E-8641-9B44-8CEECFE9D0F0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65E-8641-9B44-8CEECFE9D0F0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5E-8641-9B44-8CEECFE9D0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66"/>
        <c:holeSize val="6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FFD677"/>
            </a:solidFill>
            <a:ln>
              <a:noFill/>
            </a:ln>
          </c:spPr>
          <c:dPt>
            <c:idx val="0"/>
            <c:bubble3D val="0"/>
            <c:spPr>
              <a:solidFill>
                <a:srgbClr val="00509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35B-1C45-8AD0-E5765EBCBE73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35B-1C45-8AD0-E5765EBCBE73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6.5</c:v>
                </c:pt>
                <c:pt idx="1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35B-1C45-8AD0-E5765EBCB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16"/>
        <c:holeSize val="6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8CED1-2295-B9C1-0483-511BF2062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8079" y="1473671"/>
            <a:ext cx="6094800" cy="1861200"/>
          </a:xfrm>
          <a:prstGeom prst="rect">
            <a:avLst/>
          </a:prstGeom>
        </p:spPr>
        <p:txBody>
          <a:bodyPr anchor="ctr"/>
          <a:lstStyle>
            <a:lvl1pPr>
              <a:defRPr sz="65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</a:lstStyle>
          <a:p>
            <a:r>
              <a:rPr kumimoji="1" lang="ko-KR" altLang="en-US" dirty="0"/>
              <a:t>슬라이드 </a:t>
            </a:r>
            <a:r>
              <a:rPr kumimoji="1" lang="ko-Kore-KR" altLang="en-US" dirty="0"/>
              <a:t>제목을</a:t>
            </a:r>
            <a:br>
              <a:rPr kumimoji="1" lang="en-US" altLang="ko-Kore-KR" dirty="0"/>
            </a:br>
            <a:r>
              <a:rPr kumimoji="1" lang="ko-Kore-KR" altLang="en-US" dirty="0"/>
              <a:t>입력하세요</a:t>
            </a:r>
            <a:endParaRPr kumimoji="1" lang="en-US" altLang="ko-KR" dirty="0"/>
          </a:p>
        </p:txBody>
      </p:sp>
      <p:sp>
        <p:nvSpPr>
          <p:cNvPr id="4" name="텍스트 개체 틀 7">
            <a:extLst>
              <a:ext uri="{FF2B5EF4-FFF2-40B4-BE49-F238E27FC236}">
                <a16:creationId xmlns:a16="http://schemas.microsoft.com/office/drawing/2014/main" id="{8A6BDAFE-7C6C-1B64-90A7-7AAB3D052C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8079" y="3429000"/>
            <a:ext cx="6094800" cy="64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2560"/>
              </a:lnSpc>
              <a:spcBef>
                <a:spcPts val="0"/>
              </a:spcBef>
              <a:buNone/>
              <a:defRPr sz="3000" b="0" i="0"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부제목을 입력하세요</a:t>
            </a:r>
            <a:endParaRPr kumimoji="1" lang="ko-Kore-KR" altLang="en-US" dirty="0"/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9391BC2E-1802-48C8-386C-AF283AA8BB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8079" y="5233754"/>
            <a:ext cx="6094800" cy="8388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560"/>
              </a:lnSpc>
              <a:spcBef>
                <a:spcPts val="0"/>
              </a:spcBef>
              <a:buNone/>
              <a:defRPr sz="2000" b="0" i="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kumimoji="1" lang="ko-KR" altLang="en-US" dirty="0"/>
              <a:t>본인의 정보를 입력해 주세요</a:t>
            </a:r>
          </a:p>
        </p:txBody>
      </p:sp>
    </p:spTree>
    <p:extLst>
      <p:ext uri="{BB962C8B-B14F-4D97-AF65-F5344CB8AC3E}">
        <p14:creationId xmlns:p14="http://schemas.microsoft.com/office/powerpoint/2010/main" val="3954845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단_그래프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B28B82D5-176C-B709-D21A-148D87CF62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987" y="669473"/>
            <a:ext cx="5181978" cy="227913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ctr">
              <a:lnSpc>
                <a:spcPts val="5460"/>
              </a:lnSpc>
              <a:defRPr sz="46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</a:lstStyle>
          <a:p>
            <a:r>
              <a:rPr kumimoji="1" lang="ko-KR" altLang="en-US" dirty="0"/>
              <a:t>제목을</a:t>
            </a:r>
            <a:br>
              <a:rPr kumimoji="1" lang="en-US" altLang="ko-KR" dirty="0"/>
            </a:br>
            <a:r>
              <a:rPr kumimoji="1" lang="ko-KR" altLang="en-US" dirty="0"/>
              <a:t>입력하세요</a:t>
            </a:r>
            <a:br>
              <a:rPr kumimoji="1" lang="en-US" altLang="ko-KR" dirty="0"/>
            </a:br>
            <a:r>
              <a:rPr kumimoji="1" lang="ko-KR" altLang="en-US" dirty="0"/>
              <a:t>세 줄이 예뻐요</a:t>
            </a:r>
            <a:endParaRPr kumimoji="1" lang="ko-Kore-KR" altLang="en-US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4D61CF6E-1A3C-6EB8-0967-7D9486827E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37" y="1295089"/>
            <a:ext cx="5181976" cy="70177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2560"/>
              </a:lnSpc>
              <a:spcBef>
                <a:spcPts val="0"/>
              </a:spcBef>
              <a:buNone/>
              <a:defRPr sz="1800" b="0" i="0"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설명할 내용을 입력하세요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설명할 내용을 입력하세요</a:t>
            </a:r>
            <a:endParaRPr kumimoji="1" lang="ko-Kore-KR" altLang="en-US" dirty="0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6EA683F1-2AC3-EF5F-CE23-B464A74539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038" y="903203"/>
            <a:ext cx="5181976" cy="39188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2560"/>
              </a:lnSpc>
              <a:spcBef>
                <a:spcPts val="0"/>
              </a:spcBef>
              <a:buNone/>
              <a:defRPr sz="2400" b="0" i="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살짝 강조할 내용 입력하기</a:t>
            </a:r>
            <a:endParaRPr kumimoji="1" lang="ko-Kore-KR" altLang="en-US" dirty="0"/>
          </a:p>
        </p:txBody>
      </p:sp>
      <p:sp>
        <p:nvSpPr>
          <p:cNvPr id="12" name="차트 개체 틀 11">
            <a:extLst>
              <a:ext uri="{FF2B5EF4-FFF2-40B4-BE49-F238E27FC236}">
                <a16:creationId xmlns:a16="http://schemas.microsoft.com/office/drawing/2014/main" id="{38771C1F-B1DC-6CBE-9A26-FC047B943269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6588125" y="2184400"/>
            <a:ext cx="5181600" cy="4241800"/>
          </a:xfrm>
          <a:prstGeom prst="rect">
            <a:avLst/>
          </a:prstGeom>
        </p:spPr>
        <p:txBody>
          <a:bodyPr lIns="36000" tIns="36000" rIns="36000" bIns="36000" anchor="ctr"/>
          <a:lstStyle>
            <a:lvl1pPr marL="0" indent="0" algn="ctr">
              <a:buNone/>
              <a:defRPr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차트</a:t>
            </a:r>
            <a:r>
              <a:rPr kumimoji="1" lang="ko-KR" altLang="en-US" dirty="0"/>
              <a:t> 추가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4817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서종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ADA94A5-9622-6D2D-93AA-C2C36C591C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5214" y="1425808"/>
            <a:ext cx="6678186" cy="131739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5460"/>
              </a:lnSpc>
              <a:defRPr sz="46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</a:lstStyle>
          <a:p>
            <a:r>
              <a:rPr kumimoji="1" lang="ko-KR" altLang="en-US" dirty="0" err="1"/>
              <a:t>인삿말을</a:t>
            </a:r>
            <a:r>
              <a:rPr kumimoji="1" lang="ko-KR" altLang="en-US" dirty="0"/>
              <a:t> 입력하세요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9877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422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839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04005-876B-2EDB-AE2C-37AF637AA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0921" y="642347"/>
            <a:ext cx="4170219" cy="1108797"/>
          </a:xfrm>
          <a:prstGeom prst="rect">
            <a:avLst/>
          </a:prstGeom>
        </p:spPr>
        <p:txBody>
          <a:bodyPr anchor="ctr"/>
          <a:lstStyle>
            <a:lvl1pPr>
              <a:defRPr sz="3400">
                <a:solidFill>
                  <a:srgbClr val="005099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R" altLang="en-US" dirty="0"/>
              <a:t>목차</a:t>
            </a:r>
            <a:endParaRPr kumimoji="1" lang="ko-Kore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26C3EF3-87ED-3E84-C142-C67F27C661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10921" y="1851472"/>
            <a:ext cx="4170219" cy="4529008"/>
          </a:xfrm>
          <a:prstGeom prst="rect">
            <a:avLst/>
          </a:prstGeom>
        </p:spPr>
        <p:txBody>
          <a:bodyPr/>
          <a:lstStyle>
            <a:lvl1pPr marL="457200" indent="-457200"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  <a:defRPr sz="240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800100" indent="-342900"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  <a:defRPr sz="1800" b="0" i="0"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2pPr>
            <a:lvl3pPr marL="1257300" indent="-342900"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  <a:defRPr sz="1600" b="0" i="0"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3pPr>
            <a:lvl4pPr marL="1600200" indent="-228600"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  <a:defRPr sz="1200" b="0" i="0"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4pPr>
            <a:lvl5pPr marL="2057400" indent="-228600"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  <a:defRPr sz="1000" b="0" i="0"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5pPr>
          </a:lstStyle>
          <a:p>
            <a:pPr lvl="0"/>
            <a:r>
              <a:rPr kumimoji="1" lang="ko-KR" altLang="en-US" dirty="0"/>
              <a:t>첫 번째 리스트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 번째 리스트</a:t>
            </a:r>
          </a:p>
          <a:p>
            <a:pPr lvl="2"/>
            <a:r>
              <a:rPr kumimoji="1" lang="ko-KR" altLang="en-US" dirty="0"/>
              <a:t>세 번째 리스트</a:t>
            </a:r>
          </a:p>
          <a:p>
            <a:pPr lvl="3"/>
            <a:r>
              <a:rPr kumimoji="1" lang="ko-KR" altLang="en-US" dirty="0"/>
              <a:t>네 번째 리스트</a:t>
            </a:r>
          </a:p>
          <a:p>
            <a:pPr lvl="4"/>
            <a:r>
              <a:rPr kumimoji="1" lang="ko-KR" altLang="en-US" dirty="0"/>
              <a:t>다섯 번째 리스트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568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스텝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FC7B2-DC8B-3C66-728B-04768ECE12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68350"/>
            <a:ext cx="3765550" cy="1750668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5460"/>
              </a:lnSpc>
              <a:defRPr sz="46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</a:lstStyle>
          <a:p>
            <a:r>
              <a:rPr kumimoji="1" lang="ko-KR" altLang="en-US" dirty="0"/>
              <a:t>제목을</a:t>
            </a:r>
            <a:br>
              <a:rPr kumimoji="1" lang="en-US" altLang="ko-KR" dirty="0"/>
            </a:br>
            <a:r>
              <a:rPr kumimoji="1" lang="ko-KR" altLang="en-US" dirty="0"/>
              <a:t>입력하세요</a:t>
            </a:r>
            <a:endParaRPr kumimoji="1" lang="ko-Kore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07E18B0-0FC0-E1F2-0ACB-51E63A57C9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7400" y="768350"/>
            <a:ext cx="6750050" cy="171782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2560"/>
              </a:lnSpc>
              <a:spcBef>
                <a:spcPts val="0"/>
              </a:spcBef>
              <a:buNone/>
              <a:defRPr sz="1800" b="0" i="0"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내용을 입력하세요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내용을 입력하세요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177E8B26-78A2-58B5-FE1D-49BC5FD9D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0389" y="3400937"/>
            <a:ext cx="2308721" cy="3746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 i="0"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en-US" altLang="ko-KR" dirty="0"/>
              <a:t>STEP1</a:t>
            </a:r>
            <a:endParaRPr kumimoji="1" lang="ko-Kore-KR" alt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2338F532-D923-CB26-D514-7A478ADF2A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60389" y="4226845"/>
            <a:ext cx="2308721" cy="7742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360"/>
              </a:lnSpc>
              <a:spcBef>
                <a:spcPts val="0"/>
              </a:spcBef>
              <a:buNone/>
              <a:defRPr sz="1800" b="1" i="0"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중요 내용</a:t>
            </a:r>
            <a:endParaRPr kumimoji="1" lang="ko-Kore-KR" altLang="en-US" dirty="0"/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39898F8D-7790-C5BE-A0FF-93B87886C4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0389" y="5001136"/>
            <a:ext cx="2308721" cy="66306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1000"/>
              </a:lnSpc>
              <a:buNone/>
              <a:defRPr sz="1600" b="0" i="0" spc="-150"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보조 내용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259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포인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6B121D84-119C-CF49-8736-AA08417F9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1" y="1226632"/>
            <a:ext cx="8207297" cy="698811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5460"/>
              </a:lnSpc>
              <a:defRPr sz="46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</a:lstStyle>
          <a:p>
            <a:r>
              <a:rPr kumimoji="1" lang="ko-KR" altLang="en-US" dirty="0"/>
              <a:t>제목을 입력하세요</a:t>
            </a:r>
            <a:endParaRPr kumimoji="1" lang="ko-Kore-KR" altLang="en-US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D0663AD9-4221-9498-3EA4-6641B6ACE2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6771" y="1925443"/>
            <a:ext cx="8207297" cy="5607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2560"/>
              </a:lnSpc>
              <a:spcBef>
                <a:spcPts val="0"/>
              </a:spcBef>
              <a:buNone/>
              <a:defRPr sz="2400" b="0" i="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3DD02A51-866B-78F7-B89D-64304AE300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903" y="4460488"/>
            <a:ext cx="2310384" cy="724795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D96418F8-C96D-8490-A7E9-DD40AC4EF2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4903" y="5233358"/>
            <a:ext cx="2310384" cy="878005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spc="-150">
                <a:solidFill>
                  <a:schemeClr val="tx1">
                    <a:alpha val="70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en-US" altLang="ko-KR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16" name="텍스트 개체 틀 7">
            <a:extLst>
              <a:ext uri="{FF2B5EF4-FFF2-40B4-BE49-F238E27FC236}">
                <a16:creationId xmlns:a16="http://schemas.microsoft.com/office/drawing/2014/main" id="{B5276618-0761-266D-CD87-9CCE8B511B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95061" y="4460488"/>
            <a:ext cx="2310384" cy="724795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170939C5-EC2A-519B-0FC6-C41736210E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95061" y="5233358"/>
            <a:ext cx="2310384" cy="878005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spc="-150">
                <a:solidFill>
                  <a:schemeClr val="tx1">
                    <a:alpha val="70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en-US" altLang="ko-KR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id="{939FC4CE-6C55-0DA3-C61F-EBEF0243C7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5220" y="4460488"/>
            <a:ext cx="2310384" cy="724795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3AB8FBA7-F302-8ECB-36B1-396AD99439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5220" y="5233358"/>
            <a:ext cx="2310384" cy="878005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spc="-150">
                <a:solidFill>
                  <a:schemeClr val="tx1">
                    <a:alpha val="70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en-US" altLang="ko-KR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2BC41851-5B50-7C72-4C47-7A76C453089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41134" y="2847975"/>
            <a:ext cx="1438275" cy="1438275"/>
          </a:xfrm>
          <a:prstGeom prst="ellipse">
            <a:avLst/>
          </a:prstGeom>
        </p:spPr>
        <p:txBody>
          <a:bodyPr lIns="36000" tIns="36000" rIns="36000" bIns="36000" anchor="ctr"/>
          <a:lstStyle>
            <a:lvl1pPr marL="0" indent="0" algn="ctr">
              <a:buNone/>
              <a:defRPr sz="200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이미지추가</a:t>
            </a:r>
          </a:p>
        </p:txBody>
      </p:sp>
      <p:sp>
        <p:nvSpPr>
          <p:cNvPr id="26" name="그림 개체 틀 24">
            <a:extLst>
              <a:ext uri="{FF2B5EF4-FFF2-40B4-BE49-F238E27FC236}">
                <a16:creationId xmlns:a16="http://schemas.microsoft.com/office/drawing/2014/main" id="{B6FFDECB-91B1-D8A6-7E2E-33DF2A08D61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31292" y="2847975"/>
            <a:ext cx="1438275" cy="1438275"/>
          </a:xfrm>
          <a:prstGeom prst="ellipse">
            <a:avLst/>
          </a:prstGeom>
        </p:spPr>
        <p:txBody>
          <a:bodyPr lIns="36000" tIns="36000" rIns="36000" bIns="36000" anchor="ctr"/>
          <a:lstStyle>
            <a:lvl1pPr marL="0" indent="0" algn="ctr">
              <a:buNone/>
              <a:defRPr sz="200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이미지</a:t>
            </a:r>
            <a:r>
              <a:rPr kumimoji="1" lang="ko-KR" altLang="en-US" dirty="0"/>
              <a:t> 추가</a:t>
            </a:r>
            <a:endParaRPr kumimoji="1" lang="ko-Kore-KR" altLang="en-US" dirty="0"/>
          </a:p>
        </p:txBody>
      </p:sp>
      <p:sp>
        <p:nvSpPr>
          <p:cNvPr id="27" name="그림 개체 틀 24">
            <a:extLst>
              <a:ext uri="{FF2B5EF4-FFF2-40B4-BE49-F238E27FC236}">
                <a16:creationId xmlns:a16="http://schemas.microsoft.com/office/drawing/2014/main" id="{DC8D0064-D551-DADB-D3DA-7E088173DA8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21451" y="2847975"/>
            <a:ext cx="1438275" cy="1438275"/>
          </a:xfrm>
          <a:prstGeom prst="ellipse">
            <a:avLst/>
          </a:prstGeom>
        </p:spPr>
        <p:txBody>
          <a:bodyPr lIns="36000" tIns="36000" rIns="36000" bIns="36000" anchor="ctr"/>
          <a:lstStyle>
            <a:lvl1pPr marL="0" indent="0" algn="ctr">
              <a:buNone/>
              <a:defRPr sz="200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이미지</a:t>
            </a:r>
            <a:r>
              <a:rPr kumimoji="1" lang="ko-KR" altLang="en-US" dirty="0"/>
              <a:t> 추가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4599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키워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94B0A9B0-0C15-EA40-B472-4ABC03058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1" y="692478"/>
            <a:ext cx="8207297" cy="698811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5460"/>
              </a:lnSpc>
              <a:defRPr sz="46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</a:lstStyle>
          <a:p>
            <a:r>
              <a:rPr kumimoji="1" lang="ko-KR" altLang="en-US" dirty="0"/>
              <a:t>제목을 입력하세요</a:t>
            </a:r>
            <a:endParaRPr kumimoji="1" lang="ko-Kore-KR" altLang="en-US" dirty="0"/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D2A6074F-896F-739A-176B-958FB49FA4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6771" y="1391289"/>
            <a:ext cx="8207297" cy="5607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2560"/>
              </a:lnSpc>
              <a:spcBef>
                <a:spcPts val="0"/>
              </a:spcBef>
              <a:buNone/>
              <a:defRPr sz="2400" b="0" i="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A6E60C6A-2108-846F-20FE-CB70D1C5B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411" y="3828516"/>
            <a:ext cx="2471853" cy="157242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600" b="0" i="0" spc="-100" baseline="0">
                <a:solidFill>
                  <a:schemeClr val="tx1">
                    <a:alpha val="70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보조할 내용을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넣어주세요</a:t>
            </a:r>
            <a:endParaRPr kumimoji="1" lang="ko-Kore-KR" altLang="en-US" dirty="0"/>
          </a:p>
        </p:txBody>
      </p:sp>
      <p:sp>
        <p:nvSpPr>
          <p:cNvPr id="25" name="텍스트 개체 틀 7">
            <a:extLst>
              <a:ext uri="{FF2B5EF4-FFF2-40B4-BE49-F238E27FC236}">
                <a16:creationId xmlns:a16="http://schemas.microsoft.com/office/drawing/2014/main" id="{F6BF5784-7B81-76F2-7F05-5C6B508B44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411" y="3388406"/>
            <a:ext cx="2471853" cy="38883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560"/>
              </a:lnSpc>
              <a:spcBef>
                <a:spcPts val="0"/>
              </a:spcBef>
              <a:buNone/>
              <a:defRPr sz="2400" b="1" i="0"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첫번째 키워드</a:t>
            </a:r>
            <a:endParaRPr kumimoji="1" lang="ko-Kore-KR" altLang="en-US" dirty="0"/>
          </a:p>
        </p:txBody>
      </p:sp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C68F789F-4E47-FBA7-6879-B6AEA1223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411" y="5559038"/>
            <a:ext cx="2471853" cy="25637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핵심정리</a:t>
            </a:r>
            <a:endParaRPr kumimoji="1" lang="ko-Kore-KR" altLang="en-US" dirty="0"/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3EBD0EE4-9B04-90CF-2639-548AD73DCA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411" y="5866688"/>
            <a:ext cx="2471853" cy="298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800" b="1" i="0">
                <a:solidFill>
                  <a:schemeClr val="bg1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중요한 내용을 짧게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74693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E131E81-6013-F7AA-2D3B-4DEC18A72F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2352" y="692478"/>
            <a:ext cx="8207297" cy="6988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5460"/>
              </a:lnSpc>
              <a:defRPr sz="46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</a:lstStyle>
          <a:p>
            <a:r>
              <a:rPr kumimoji="1" lang="ko-KR" altLang="en-US" dirty="0"/>
              <a:t>제목을 입력하세요</a:t>
            </a:r>
            <a:endParaRPr kumimoji="1" lang="ko-Kore-KR" altLang="en-US" dirty="0"/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26B398B8-A302-D19D-CD06-158A40EC88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92352" y="1391289"/>
            <a:ext cx="8207297" cy="5607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2560"/>
              </a:lnSpc>
              <a:spcBef>
                <a:spcPts val="0"/>
              </a:spcBef>
              <a:buNone/>
              <a:defRPr sz="2400" b="0" i="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20760EE2-A947-E9B9-E8DF-D02153EFE2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0962" y="2358896"/>
            <a:ext cx="5054400" cy="3794399"/>
          </a:xfrm>
          <a:prstGeom prst="rect">
            <a:avLst/>
          </a:prstGeom>
          <a:ln w="50800" cap="rnd">
            <a:solidFill>
              <a:srgbClr val="005099"/>
            </a:solidFill>
          </a:ln>
        </p:spPr>
        <p:txBody>
          <a:bodyPr anchor="ctr"/>
          <a:lstStyle>
            <a:lvl1pPr marL="0" indent="0" algn="ctr">
              <a:buNone/>
              <a:defRPr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이미지</a:t>
            </a:r>
            <a:r>
              <a:rPr kumimoji="1" lang="ko-KR" altLang="en-US" dirty="0"/>
              <a:t> 추가</a:t>
            </a:r>
            <a:endParaRPr kumimoji="1" lang="ko-Kore-KR" altLang="en-US" dirty="0"/>
          </a:p>
        </p:txBody>
      </p:sp>
      <p:sp>
        <p:nvSpPr>
          <p:cNvPr id="11" name="그림 개체 틀 9">
            <a:extLst>
              <a:ext uri="{FF2B5EF4-FFF2-40B4-BE49-F238E27FC236}">
                <a16:creationId xmlns:a16="http://schemas.microsoft.com/office/drawing/2014/main" id="{6555066F-E385-D4D2-2561-4D19F05541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8397" y="2358896"/>
            <a:ext cx="5054400" cy="3794399"/>
          </a:xfrm>
          <a:prstGeom prst="rect">
            <a:avLst/>
          </a:prstGeom>
          <a:ln w="50800" cap="rnd">
            <a:solidFill>
              <a:srgbClr val="005099"/>
            </a:solidFill>
          </a:ln>
        </p:spPr>
        <p:txBody>
          <a:bodyPr anchor="ctr"/>
          <a:lstStyle>
            <a:lvl1pPr marL="0" indent="0" algn="ctr">
              <a:buNone/>
              <a:defRPr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이미지</a:t>
            </a:r>
            <a:r>
              <a:rPr kumimoji="1" lang="ko-KR" altLang="en-US" dirty="0"/>
              <a:t> 추가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3142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단_이미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B906FA0D-FD52-07BE-64E4-60F58D73FD6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28319" y="1157637"/>
            <a:ext cx="5556689" cy="47110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이미지</a:t>
            </a:r>
            <a:r>
              <a:rPr kumimoji="1" lang="ko-KR" altLang="en-US" dirty="0"/>
              <a:t> 추가</a:t>
            </a:r>
            <a:endParaRPr kumimoji="1" lang="ko-Kore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D5C7509-9499-9A8D-7483-B95254061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496" y="2001884"/>
            <a:ext cx="4313582" cy="227913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ts val="5460"/>
              </a:lnSpc>
              <a:defRPr sz="46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</a:lstStyle>
          <a:p>
            <a:r>
              <a:rPr kumimoji="1" lang="ko-KR" altLang="en-US" dirty="0"/>
              <a:t>제목을</a:t>
            </a:r>
            <a:br>
              <a:rPr kumimoji="1" lang="en-US" altLang="ko-KR" dirty="0"/>
            </a:br>
            <a:r>
              <a:rPr kumimoji="1" lang="ko-KR" altLang="en-US" dirty="0"/>
              <a:t>입력하세요</a:t>
            </a:r>
            <a:br>
              <a:rPr kumimoji="1" lang="en-US" altLang="ko-KR" dirty="0"/>
            </a:br>
            <a:r>
              <a:rPr kumimoji="1" lang="ko-KR" altLang="en-US" dirty="0"/>
              <a:t>세 줄이 예뻐요</a:t>
            </a:r>
            <a:endParaRPr kumimoji="1" lang="ko-Kore-KR" alt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14AF44F6-9EBF-1604-7B91-74C3CF8714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496" y="4281017"/>
            <a:ext cx="4313582" cy="211978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560"/>
              </a:lnSpc>
              <a:spcBef>
                <a:spcPts val="0"/>
              </a:spcBef>
              <a:buNone/>
              <a:defRPr sz="1800" b="0" i="0"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내용을 입력하세요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내용을 입력하세요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71746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단_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0AAD009F-D611-D6B9-FEB4-7BE45A9AD0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4914" y="524108"/>
            <a:ext cx="7520414" cy="1449660"/>
          </a:xfrm>
          <a:prstGeom prst="rect">
            <a:avLst/>
          </a:prstGeom>
        </p:spPr>
        <p:txBody>
          <a:bodyPr anchor="t"/>
          <a:lstStyle>
            <a:lvl1pPr>
              <a:lnSpc>
                <a:spcPts val="5460"/>
              </a:lnSpc>
              <a:defRPr sz="46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</a:lstStyle>
          <a:p>
            <a:r>
              <a:rPr kumimoji="1" lang="ko-KR" altLang="en-US" dirty="0"/>
              <a:t>제목을</a:t>
            </a:r>
            <a:br>
              <a:rPr kumimoji="1" lang="en-US" altLang="ko-KR" dirty="0"/>
            </a:br>
            <a:r>
              <a:rPr kumimoji="1" lang="ko-KR" altLang="en-US" dirty="0"/>
              <a:t>입력하세요</a:t>
            </a:r>
            <a:endParaRPr kumimoji="1" lang="ko-Kore-KR" altLang="en-US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1145927E-CFEB-D647-8908-5270E4C188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4913" y="1973768"/>
            <a:ext cx="7520414" cy="8474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560"/>
              </a:lnSpc>
              <a:spcBef>
                <a:spcPts val="0"/>
              </a:spcBef>
              <a:buNone/>
              <a:defRPr sz="1800" b="0" i="0"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11" name="표 개체 틀 10">
            <a:extLst>
              <a:ext uri="{FF2B5EF4-FFF2-40B4-BE49-F238E27FC236}">
                <a16:creationId xmlns:a16="http://schemas.microsoft.com/office/drawing/2014/main" id="{5C02B213-9AAF-1EA5-ECEC-F98E8589D2AB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154488" y="2943225"/>
            <a:ext cx="7521575" cy="3346450"/>
          </a:xfrm>
          <a:prstGeom prst="rect">
            <a:avLst/>
          </a:prstGeom>
        </p:spPr>
        <p:txBody>
          <a:bodyPr lIns="36000" tIns="36000" rIns="36000" bIns="36000" anchor="ctr"/>
          <a:lstStyle>
            <a:lvl1pPr marL="0" indent="0" algn="ctr">
              <a:buNone/>
              <a:defRPr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표</a:t>
            </a:r>
            <a:r>
              <a:rPr kumimoji="1" lang="ko-KR" altLang="en-US" dirty="0"/>
              <a:t> 추가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9786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래프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28A208F-AAAA-9234-4B08-7F2AA9EC3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2352" y="1247819"/>
            <a:ext cx="8207297" cy="6988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5460"/>
              </a:lnSpc>
              <a:defRPr sz="46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</a:lstStyle>
          <a:p>
            <a:r>
              <a:rPr kumimoji="1" lang="ko-KR" altLang="en-US" dirty="0"/>
              <a:t>제목을 입력하세요</a:t>
            </a:r>
            <a:endParaRPr kumimoji="1" lang="ko-Kore-KR" altLang="en-US" dirty="0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A1847902-1523-D48D-640A-4013883461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5608" y="5133813"/>
            <a:ext cx="2445043" cy="43117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짧은 내용 입력</a:t>
            </a:r>
            <a:endParaRPr kumimoji="1" lang="ko-Kore-KR" alt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7C17BB42-28E9-B0C9-A3A1-16DCD381D3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5607" y="4830402"/>
            <a:ext cx="2445044" cy="30341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15" name="차트 개체 틀 14">
            <a:extLst>
              <a:ext uri="{FF2B5EF4-FFF2-40B4-BE49-F238E27FC236}">
                <a16:creationId xmlns:a16="http://schemas.microsoft.com/office/drawing/2014/main" id="{73D4187F-99B9-6AE8-7F1E-EF9734976FBB}"/>
              </a:ext>
            </a:extLst>
          </p:cNvPr>
          <p:cNvSpPr>
            <a:spLocks noGrp="1" noChangeAspect="1"/>
          </p:cNvSpPr>
          <p:nvPr>
            <p:ph type="chart" sz="quarter" idx="13" hasCustomPrompt="1"/>
          </p:nvPr>
        </p:nvSpPr>
        <p:spPr>
          <a:xfrm>
            <a:off x="1428129" y="3080288"/>
            <a:ext cx="1620000" cy="1620000"/>
          </a:xfrm>
          <a:prstGeom prst="rect">
            <a:avLst/>
          </a:prstGeom>
        </p:spPr>
        <p:txBody>
          <a:bodyPr lIns="36000" tIns="36000" rIns="36000"/>
          <a:lstStyle>
            <a:lvl1pPr marL="0" indent="0" algn="ctr">
              <a:buNone/>
              <a:defRPr sz="200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차트추가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D444AAD5-C10F-F048-9007-7CA7BE592A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2961" y="5133813"/>
            <a:ext cx="2445043" cy="43117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짧은 내용 입력</a:t>
            </a:r>
            <a:endParaRPr kumimoji="1" lang="ko-Kore-KR" altLang="en-US" dirty="0"/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B597E6BC-9A78-A641-591C-C72E296A74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2960" y="4830402"/>
            <a:ext cx="2445044" cy="30341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24" name="차트 개체 틀 14">
            <a:extLst>
              <a:ext uri="{FF2B5EF4-FFF2-40B4-BE49-F238E27FC236}">
                <a16:creationId xmlns:a16="http://schemas.microsoft.com/office/drawing/2014/main" id="{FEB0FF8D-C397-5974-C299-84416145D176}"/>
              </a:ext>
            </a:extLst>
          </p:cNvPr>
          <p:cNvSpPr>
            <a:spLocks noGrp="1" noChangeAspect="1"/>
          </p:cNvSpPr>
          <p:nvPr>
            <p:ph type="chart" sz="quarter" idx="16" hasCustomPrompt="1"/>
          </p:nvPr>
        </p:nvSpPr>
        <p:spPr>
          <a:xfrm>
            <a:off x="3995482" y="3080288"/>
            <a:ext cx="1620000" cy="1620000"/>
          </a:xfrm>
          <a:prstGeom prst="rect">
            <a:avLst/>
          </a:prstGeom>
        </p:spPr>
        <p:txBody>
          <a:bodyPr lIns="36000" tIns="36000" rIns="36000"/>
          <a:lstStyle>
            <a:lvl1pPr marL="0" indent="0" algn="ctr">
              <a:buNone/>
              <a:defRPr sz="200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차트추가</a:t>
            </a:r>
          </a:p>
        </p:txBody>
      </p:sp>
      <p:sp>
        <p:nvSpPr>
          <p:cNvPr id="25" name="텍스트 개체 틀 7">
            <a:extLst>
              <a:ext uri="{FF2B5EF4-FFF2-40B4-BE49-F238E27FC236}">
                <a16:creationId xmlns:a16="http://schemas.microsoft.com/office/drawing/2014/main" id="{08157290-3C14-9757-4DD4-F2FED2CA67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865" y="5133813"/>
            <a:ext cx="2445043" cy="43117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짧은 내용 입력</a:t>
            </a:r>
            <a:endParaRPr kumimoji="1" lang="ko-Kore-KR" altLang="en-US" dirty="0"/>
          </a:p>
        </p:txBody>
      </p:sp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FE0BDE99-20E8-A708-4E4B-448A09A07E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0864" y="4830402"/>
            <a:ext cx="2445044" cy="30341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27" name="차트 개체 틀 14">
            <a:extLst>
              <a:ext uri="{FF2B5EF4-FFF2-40B4-BE49-F238E27FC236}">
                <a16:creationId xmlns:a16="http://schemas.microsoft.com/office/drawing/2014/main" id="{1136574D-0F1B-466E-E7D7-A581F5380249}"/>
              </a:ext>
            </a:extLst>
          </p:cNvPr>
          <p:cNvSpPr>
            <a:spLocks noGrp="1" noChangeAspect="1"/>
          </p:cNvSpPr>
          <p:nvPr>
            <p:ph type="chart" sz="quarter" idx="19" hasCustomPrompt="1"/>
          </p:nvPr>
        </p:nvSpPr>
        <p:spPr>
          <a:xfrm>
            <a:off x="6573386" y="3080288"/>
            <a:ext cx="1620000" cy="1620000"/>
          </a:xfrm>
          <a:prstGeom prst="rect">
            <a:avLst/>
          </a:prstGeom>
        </p:spPr>
        <p:txBody>
          <a:bodyPr lIns="36000" tIns="36000" rIns="36000"/>
          <a:lstStyle>
            <a:lvl1pPr marL="0" indent="0" algn="ctr">
              <a:buNone/>
              <a:defRPr sz="200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차트추가</a:t>
            </a:r>
          </a:p>
        </p:txBody>
      </p:sp>
      <p:sp>
        <p:nvSpPr>
          <p:cNvPr id="28" name="텍스트 개체 틀 7">
            <a:extLst>
              <a:ext uri="{FF2B5EF4-FFF2-40B4-BE49-F238E27FC236}">
                <a16:creationId xmlns:a16="http://schemas.microsoft.com/office/drawing/2014/main" id="{C2AF6A89-F3EA-9083-B349-18F6BA148F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31736" y="5133813"/>
            <a:ext cx="2445043" cy="43117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짧은 내용 입력</a:t>
            </a:r>
            <a:endParaRPr kumimoji="1" lang="ko-Kore-KR" altLang="en-US" dirty="0"/>
          </a:p>
        </p:txBody>
      </p:sp>
      <p:sp>
        <p:nvSpPr>
          <p:cNvPr id="29" name="텍스트 개체 틀 7">
            <a:extLst>
              <a:ext uri="{FF2B5EF4-FFF2-40B4-BE49-F238E27FC236}">
                <a16:creationId xmlns:a16="http://schemas.microsoft.com/office/drawing/2014/main" id="{07D6D490-AAF7-D04B-7017-D561F5F0CD4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31735" y="4830402"/>
            <a:ext cx="2445044" cy="30341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30" name="차트 개체 틀 14">
            <a:extLst>
              <a:ext uri="{FF2B5EF4-FFF2-40B4-BE49-F238E27FC236}">
                <a16:creationId xmlns:a16="http://schemas.microsoft.com/office/drawing/2014/main" id="{F5C13FC1-1837-B60F-8DED-7C727D8BD9CF}"/>
              </a:ext>
            </a:extLst>
          </p:cNvPr>
          <p:cNvSpPr>
            <a:spLocks noGrp="1" noChangeAspect="1"/>
          </p:cNvSpPr>
          <p:nvPr>
            <p:ph type="chart" sz="quarter" idx="22" hasCustomPrompt="1"/>
          </p:nvPr>
        </p:nvSpPr>
        <p:spPr>
          <a:xfrm>
            <a:off x="9144257" y="3080288"/>
            <a:ext cx="1620000" cy="1620000"/>
          </a:xfrm>
          <a:prstGeom prst="rect">
            <a:avLst/>
          </a:prstGeom>
        </p:spPr>
        <p:txBody>
          <a:bodyPr lIns="36000" tIns="36000" rIns="36000"/>
          <a:lstStyle>
            <a:lvl1pPr marL="0" indent="0" algn="ctr">
              <a:buNone/>
              <a:defRPr sz="200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차트추가</a:t>
            </a:r>
          </a:p>
        </p:txBody>
      </p:sp>
    </p:spTree>
    <p:extLst>
      <p:ext uri="{BB962C8B-B14F-4D97-AF65-F5344CB8AC3E}">
        <p14:creationId xmlns:p14="http://schemas.microsoft.com/office/powerpoint/2010/main" val="333502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45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chart" Target="../charts/chart2.xml"/><Relationship Id="rId7" Type="http://schemas.openxmlformats.org/officeDocument/2006/relationships/image" Target="../media/image3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D7238-7A28-BE0A-377C-1940033F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2800" dirty="0"/>
              <a:t>노인인구 대비 복지시설 현황 분석</a:t>
            </a:r>
            <a:endParaRPr kumimoji="1" lang="ko-Kore-KR" altLang="en-US" sz="28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1E30D1-4A45-8B9E-7BFE-2B64E16B5B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2017301064 </a:t>
            </a:r>
            <a:r>
              <a:rPr kumimoji="1" lang="ko-KR" altLang="en-US" dirty="0"/>
              <a:t>소프트웨어학과 임태양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52918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73B03F6-7D92-76E7-3B1B-F3967BC45042}"/>
              </a:ext>
            </a:extLst>
          </p:cNvPr>
          <p:cNvSpPr/>
          <p:nvPr/>
        </p:nvSpPr>
        <p:spPr>
          <a:xfrm>
            <a:off x="806991" y="2493453"/>
            <a:ext cx="3783669" cy="174322"/>
          </a:xfrm>
          <a:prstGeom prst="roundRect">
            <a:avLst>
              <a:gd name="adj" fmla="val 50000"/>
            </a:avLst>
          </a:prstGeom>
          <a:solidFill>
            <a:srgbClr val="FFD6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ADBBEE-7053-57F5-EB05-3467CCC06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96" y="2000058"/>
            <a:ext cx="4313582" cy="798295"/>
          </a:xfrm>
        </p:spPr>
        <p:txBody>
          <a:bodyPr/>
          <a:lstStyle/>
          <a:p>
            <a:r>
              <a:rPr kumimoji="1" lang="ko-KR" altLang="en-US" dirty="0"/>
              <a:t>데이터 시각화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073E68-4DD1-FB8C-C556-BDE8AACA7E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5496" y="2800179"/>
            <a:ext cx="4313582" cy="2119783"/>
          </a:xfrm>
        </p:spPr>
        <p:txBody>
          <a:bodyPr/>
          <a:lstStyle/>
          <a:p>
            <a:r>
              <a:rPr kumimoji="1" lang="ko-KR" altLang="en-US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파이차트는 총 합계의 분포를 나타내었고 </a:t>
            </a:r>
            <a:r>
              <a:rPr kumimoji="1" lang="en-US" altLang="ko-KR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200 </a:t>
            </a:r>
            <a:r>
              <a:rPr kumimoji="1" lang="ko-KR" altLang="en-US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미만 데이터는 묶어서 표현</a:t>
            </a:r>
            <a:endParaRPr kumimoji="1" lang="en-US" altLang="ko-KR" dirty="0"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58174AD-A487-35E0-966C-30E74B98B922}"/>
              </a:ext>
            </a:extLst>
          </p:cNvPr>
          <p:cNvSpPr/>
          <p:nvPr/>
        </p:nvSpPr>
        <p:spPr>
          <a:xfrm>
            <a:off x="806993" y="1395469"/>
            <a:ext cx="1429432" cy="403513"/>
          </a:xfrm>
          <a:prstGeom prst="roundRect">
            <a:avLst>
              <a:gd name="adj" fmla="val 50000"/>
            </a:avLst>
          </a:prstGeom>
          <a:solidFill>
            <a:srgbClr val="005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>
              <a:lnSpc>
                <a:spcPts val="2160"/>
              </a:lnSpc>
              <a:spcBef>
                <a:spcPts val="1800"/>
              </a:spcBef>
            </a:pPr>
            <a:r>
              <a:rPr kumimoji="1" lang="en-US" altLang="ko-KR" b="0" i="0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 </a:t>
            </a:r>
            <a:r>
              <a:rPr kumimoji="1" lang="en-US" altLang="ko-KR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b="0" i="0" dirty="0"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1E5905-3672-3099-D5F3-D0313A0B9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965" y="1238516"/>
            <a:ext cx="846644" cy="763368"/>
          </a:xfrm>
          <a:prstGeom prst="rect">
            <a:avLst/>
          </a:prstGeom>
        </p:spPr>
      </p:pic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694FB4D9-1D5E-B399-8003-160AFFE1BA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5828319" y="916480"/>
            <a:ext cx="5921253" cy="2955724"/>
          </a:xfrm>
        </p:spPr>
      </p:pic>
    </p:spTree>
    <p:extLst>
      <p:ext uri="{BB962C8B-B14F-4D97-AF65-F5344CB8AC3E}">
        <p14:creationId xmlns:p14="http://schemas.microsoft.com/office/powerpoint/2010/main" val="4020931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73B03F6-7D92-76E7-3B1B-F3967BC45042}"/>
              </a:ext>
            </a:extLst>
          </p:cNvPr>
          <p:cNvSpPr/>
          <p:nvPr/>
        </p:nvSpPr>
        <p:spPr>
          <a:xfrm>
            <a:off x="806991" y="2493453"/>
            <a:ext cx="3783669" cy="174322"/>
          </a:xfrm>
          <a:prstGeom prst="roundRect">
            <a:avLst>
              <a:gd name="adj" fmla="val 50000"/>
            </a:avLst>
          </a:prstGeom>
          <a:solidFill>
            <a:srgbClr val="FFD6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ADBBEE-7053-57F5-EB05-3467CCC06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96" y="2000058"/>
            <a:ext cx="4313582" cy="798295"/>
          </a:xfrm>
        </p:spPr>
        <p:txBody>
          <a:bodyPr/>
          <a:lstStyle/>
          <a:p>
            <a:r>
              <a:rPr kumimoji="1" lang="ko-KR" altLang="en-US" dirty="0"/>
              <a:t>데이터 시각화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073E68-4DD1-FB8C-C556-BDE8AACA7E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5496" y="2800179"/>
            <a:ext cx="4313582" cy="2119783"/>
          </a:xfrm>
        </p:spPr>
        <p:txBody>
          <a:bodyPr/>
          <a:lstStyle/>
          <a:p>
            <a:r>
              <a:rPr kumimoji="1" lang="ko-KR" altLang="en-US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파이썬 코드를 실행하여 데이터 시각화</a:t>
            </a:r>
            <a:endParaRPr kumimoji="1" lang="en-US" altLang="ko-KR" dirty="0"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58174AD-A487-35E0-966C-30E74B98B922}"/>
              </a:ext>
            </a:extLst>
          </p:cNvPr>
          <p:cNvSpPr/>
          <p:nvPr/>
        </p:nvSpPr>
        <p:spPr>
          <a:xfrm>
            <a:off x="806993" y="1395469"/>
            <a:ext cx="1429432" cy="403513"/>
          </a:xfrm>
          <a:prstGeom prst="roundRect">
            <a:avLst>
              <a:gd name="adj" fmla="val 50000"/>
            </a:avLst>
          </a:prstGeom>
          <a:solidFill>
            <a:srgbClr val="005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>
              <a:lnSpc>
                <a:spcPts val="2160"/>
              </a:lnSpc>
              <a:spcBef>
                <a:spcPts val="1800"/>
              </a:spcBef>
            </a:pPr>
            <a:r>
              <a:rPr kumimoji="1" lang="en-US" altLang="ko-KR" b="0" i="0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 </a:t>
            </a:r>
            <a:r>
              <a:rPr kumimoji="1" lang="en-US" altLang="ko-KR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b="0" i="0" dirty="0"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1E5905-3672-3099-D5F3-D0313A0B9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965" y="1238516"/>
            <a:ext cx="846644" cy="763368"/>
          </a:xfrm>
          <a:prstGeom prst="rect">
            <a:avLst/>
          </a:prstGeom>
        </p:spPr>
      </p:pic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694FB4D9-1D5E-B399-8003-160AFFE1BA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5579705" y="120157"/>
            <a:ext cx="6242179" cy="2818986"/>
          </a:xfrm>
        </p:spPr>
      </p:pic>
      <p:pic>
        <p:nvPicPr>
          <p:cNvPr id="7" name="그림 6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F199B49A-AB35-E9AC-6119-B5D91E535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706" y="3163078"/>
            <a:ext cx="6242179" cy="34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52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73B03F6-7D92-76E7-3B1B-F3967BC45042}"/>
              </a:ext>
            </a:extLst>
          </p:cNvPr>
          <p:cNvSpPr/>
          <p:nvPr/>
        </p:nvSpPr>
        <p:spPr>
          <a:xfrm>
            <a:off x="806991" y="2493453"/>
            <a:ext cx="3783669" cy="174322"/>
          </a:xfrm>
          <a:prstGeom prst="roundRect">
            <a:avLst>
              <a:gd name="adj" fmla="val 50000"/>
            </a:avLst>
          </a:prstGeom>
          <a:solidFill>
            <a:srgbClr val="FFD6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ADBBEE-7053-57F5-EB05-3467CCC06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96" y="2000058"/>
            <a:ext cx="4313582" cy="798295"/>
          </a:xfrm>
        </p:spPr>
        <p:txBody>
          <a:bodyPr/>
          <a:lstStyle/>
          <a:p>
            <a:r>
              <a:rPr kumimoji="1" lang="ko-KR" altLang="en-US" dirty="0"/>
              <a:t>데이터 비교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073E68-4DD1-FB8C-C556-BDE8AACA7E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5496" y="2800179"/>
            <a:ext cx="4313582" cy="2119783"/>
          </a:xfrm>
        </p:spPr>
        <p:txBody>
          <a:bodyPr/>
          <a:lstStyle/>
          <a:p>
            <a:r>
              <a:rPr kumimoji="1" lang="ko-KR" altLang="en-US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지역별 노인 인구 데이터를 지역마다 </a:t>
            </a:r>
            <a:r>
              <a:rPr kumimoji="1" lang="ko-KR" altLang="en-US" dirty="0" err="1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전처리</a:t>
            </a:r>
            <a:r>
              <a:rPr kumimoji="1" lang="ko-KR" altLang="en-US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후 </a:t>
            </a:r>
            <a:r>
              <a:rPr kumimoji="1" lang="en-US" altLang="ko-KR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csv </a:t>
            </a:r>
            <a:r>
              <a:rPr kumimoji="1" lang="ko-KR" altLang="en-US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파일을 읽어 인구수 대비 복지시설 현황을 확인 </a:t>
            </a:r>
            <a:endParaRPr kumimoji="1" lang="en-US" altLang="ko-KR" dirty="0"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58174AD-A487-35E0-966C-30E74B98B922}"/>
              </a:ext>
            </a:extLst>
          </p:cNvPr>
          <p:cNvSpPr/>
          <p:nvPr/>
        </p:nvSpPr>
        <p:spPr>
          <a:xfrm>
            <a:off x="806993" y="1395469"/>
            <a:ext cx="1429432" cy="403513"/>
          </a:xfrm>
          <a:prstGeom prst="roundRect">
            <a:avLst>
              <a:gd name="adj" fmla="val 50000"/>
            </a:avLst>
          </a:prstGeom>
          <a:solidFill>
            <a:srgbClr val="005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>
              <a:lnSpc>
                <a:spcPts val="2160"/>
              </a:lnSpc>
              <a:spcBef>
                <a:spcPts val="1800"/>
              </a:spcBef>
            </a:pPr>
            <a:r>
              <a:rPr kumimoji="1" lang="en-US" altLang="ko-KR" b="0" i="0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 3</a:t>
            </a:r>
            <a:endParaRPr kumimoji="1" lang="ko-Kore-KR" altLang="en-US" b="0" i="0" dirty="0"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1E5905-3672-3099-D5F3-D0313A0B9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965" y="1238516"/>
            <a:ext cx="846644" cy="763368"/>
          </a:xfrm>
          <a:prstGeom prst="rect">
            <a:avLst/>
          </a:prstGeom>
        </p:spPr>
      </p:pic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694FB4D9-1D5E-B399-8003-160AFFE1BA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5579705" y="120157"/>
            <a:ext cx="6242179" cy="281898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99B49A-AB35-E9AC-6119-B5D91E535F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79705" y="3163078"/>
            <a:ext cx="6242179" cy="34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1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73B03F6-7D92-76E7-3B1B-F3967BC45042}"/>
              </a:ext>
            </a:extLst>
          </p:cNvPr>
          <p:cNvSpPr/>
          <p:nvPr/>
        </p:nvSpPr>
        <p:spPr>
          <a:xfrm>
            <a:off x="806991" y="2493453"/>
            <a:ext cx="3783669" cy="174322"/>
          </a:xfrm>
          <a:prstGeom prst="roundRect">
            <a:avLst>
              <a:gd name="adj" fmla="val 50000"/>
            </a:avLst>
          </a:prstGeom>
          <a:solidFill>
            <a:srgbClr val="FFD6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ADBBEE-7053-57F5-EB05-3467CCC06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96" y="2000058"/>
            <a:ext cx="4313582" cy="798295"/>
          </a:xfrm>
        </p:spPr>
        <p:txBody>
          <a:bodyPr/>
          <a:lstStyle/>
          <a:p>
            <a:r>
              <a:rPr kumimoji="1" lang="ko-KR" altLang="en-US" dirty="0"/>
              <a:t>데이터 비교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073E68-4DD1-FB8C-C556-BDE8AACA7E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5496" y="2800179"/>
            <a:ext cx="4313582" cy="2119783"/>
          </a:xfrm>
        </p:spPr>
        <p:txBody>
          <a:bodyPr/>
          <a:lstStyle/>
          <a:p>
            <a:r>
              <a:rPr kumimoji="1" lang="ko-KR" altLang="en-US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비교 데이터 그래프로 시각화 </a:t>
            </a:r>
            <a:endParaRPr kumimoji="1" lang="en-US" altLang="ko-KR" dirty="0"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58174AD-A487-35E0-966C-30E74B98B922}"/>
              </a:ext>
            </a:extLst>
          </p:cNvPr>
          <p:cNvSpPr/>
          <p:nvPr/>
        </p:nvSpPr>
        <p:spPr>
          <a:xfrm>
            <a:off x="806993" y="1395469"/>
            <a:ext cx="1429432" cy="403513"/>
          </a:xfrm>
          <a:prstGeom prst="roundRect">
            <a:avLst>
              <a:gd name="adj" fmla="val 50000"/>
            </a:avLst>
          </a:prstGeom>
          <a:solidFill>
            <a:srgbClr val="005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>
              <a:lnSpc>
                <a:spcPts val="2160"/>
              </a:lnSpc>
              <a:spcBef>
                <a:spcPts val="1800"/>
              </a:spcBef>
            </a:pPr>
            <a:r>
              <a:rPr kumimoji="1" lang="en-US" altLang="ko-KR" b="0" i="0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 3</a:t>
            </a:r>
            <a:endParaRPr kumimoji="1" lang="ko-Kore-KR" altLang="en-US" b="0" i="0" dirty="0"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1E5905-3672-3099-D5F3-D0313A0B9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965" y="1238516"/>
            <a:ext cx="846644" cy="763368"/>
          </a:xfrm>
          <a:prstGeom prst="rect">
            <a:avLst/>
          </a:prstGeom>
        </p:spPr>
      </p:pic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694FB4D9-1D5E-B399-8003-160AFFE1BA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5551713" y="701384"/>
            <a:ext cx="6242179" cy="4218578"/>
          </a:xfrm>
        </p:spPr>
      </p:pic>
    </p:spTree>
    <p:extLst>
      <p:ext uri="{BB962C8B-B14F-4D97-AF65-F5344CB8AC3E}">
        <p14:creationId xmlns:p14="http://schemas.microsoft.com/office/powerpoint/2010/main" val="849377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2D85C-C079-09E2-8EC4-F92F3CE5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결론 도출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0D563-4C46-7756-C71E-6D27B96DC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dirty="0"/>
              <a:t>경기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서울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7D6485-CF6D-E4BB-B511-7B2F567BB4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ko-KR" altLang="en-US" dirty="0"/>
              <a:t>복지시설 개수가 많은 지역</a:t>
            </a:r>
            <a:endParaRPr kumimoji="1" lang="ko-Kore-KR" altLang="en-US" dirty="0"/>
          </a:p>
        </p:txBody>
      </p:sp>
      <p:graphicFrame>
        <p:nvGraphicFramePr>
          <p:cNvPr id="16" name="차트 개체 틀 15">
            <a:extLst>
              <a:ext uri="{FF2B5EF4-FFF2-40B4-BE49-F238E27FC236}">
                <a16:creationId xmlns:a16="http://schemas.microsoft.com/office/drawing/2014/main" id="{0FEB8DBF-E487-2CAF-715B-58A1427AF36F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174322765"/>
              </p:ext>
            </p:extLst>
          </p:nvPr>
        </p:nvGraphicFramePr>
        <p:xfrm>
          <a:off x="1428750" y="3079750"/>
          <a:ext cx="1619250" cy="1620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A04C2AF-B666-EDF8-7C94-F25ED356A9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ko-KR" altLang="en-US" dirty="0"/>
              <a:t>세종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제주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6455BB1-DC2A-6C73-3051-AB51793A6A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ko-KR" altLang="en-US" dirty="0"/>
              <a:t>복지시설 개수가 적은 지역</a:t>
            </a:r>
            <a:endParaRPr kumimoji="1" lang="ko-Kore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678CDC8-1F9D-2B36-7F2F-2027AD3939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ko-KR" altLang="en-US" dirty="0"/>
              <a:t>세종</a:t>
            </a:r>
            <a:r>
              <a:rPr kumimoji="1" lang="en-US" altLang="ko-KR" dirty="0"/>
              <a:t>, </a:t>
            </a:r>
            <a:r>
              <a:rPr kumimoji="1" lang="ko-KR" altLang="en-US" dirty="0"/>
              <a:t>부산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대구</a:t>
            </a:r>
            <a:endParaRPr kumimoji="1" lang="ko-Kore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E8CCEB4-FEEF-8F6C-E4B4-FC1242DC16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ko-KR" altLang="en-US" spc="-100" dirty="0"/>
              <a:t>노인 인구수 대비 적은 지역</a:t>
            </a:r>
            <a:endParaRPr kumimoji="1" lang="ko-Kore-KR" altLang="en-US" spc="-10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13E5CCC-51DD-17DB-3F89-3E12F10E4E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광주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강원</a:t>
            </a:r>
            <a:r>
              <a:rPr kumimoji="1" lang="en-US" altLang="ko-KR" dirty="0"/>
              <a:t>, </a:t>
            </a:r>
            <a:r>
              <a:rPr kumimoji="1" lang="ko-KR" altLang="en-US" dirty="0"/>
              <a:t>대전</a:t>
            </a:r>
            <a:endParaRPr kumimoji="1" lang="ko-Kore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3C68EC5-48C4-3583-1D06-3640D75ED8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노인 인구수 대비 많은 지역</a:t>
            </a:r>
            <a:endParaRPr kumimoji="1" lang="ko-Kore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FE4BC-934C-6DCB-1B84-2F84BADC1E57}"/>
              </a:ext>
            </a:extLst>
          </p:cNvPr>
          <p:cNvSpPr/>
          <p:nvPr/>
        </p:nvSpPr>
        <p:spPr>
          <a:xfrm>
            <a:off x="5381284" y="692600"/>
            <a:ext cx="1429432" cy="403513"/>
          </a:xfrm>
          <a:prstGeom prst="roundRect">
            <a:avLst>
              <a:gd name="adj" fmla="val 50000"/>
            </a:avLst>
          </a:prstGeom>
          <a:solidFill>
            <a:srgbClr val="005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>
              <a:lnSpc>
                <a:spcPts val="2160"/>
              </a:lnSpc>
              <a:spcBef>
                <a:spcPts val="1800"/>
              </a:spcBef>
            </a:pPr>
            <a:r>
              <a:rPr kumimoji="1" lang="en-US" altLang="en-US" b="0" i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 4</a:t>
            </a:r>
            <a:endParaRPr kumimoji="1" lang="ko-Kore-KR" altLang="en-US" b="0" i="0" dirty="0"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graphicFrame>
        <p:nvGraphicFramePr>
          <p:cNvPr id="18" name="차트 개체 틀 15">
            <a:extLst>
              <a:ext uri="{FF2B5EF4-FFF2-40B4-BE49-F238E27FC236}">
                <a16:creationId xmlns:a16="http://schemas.microsoft.com/office/drawing/2014/main" id="{42C40015-F7BE-7A46-AD00-14068C82BE7F}"/>
              </a:ext>
            </a:extLst>
          </p:cNvPr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3929585228"/>
              </p:ext>
            </p:extLst>
          </p:nvPr>
        </p:nvGraphicFramePr>
        <p:xfrm>
          <a:off x="3995738" y="3079750"/>
          <a:ext cx="1619250" cy="1620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차트 개체 틀 15">
            <a:extLst>
              <a:ext uri="{FF2B5EF4-FFF2-40B4-BE49-F238E27FC236}">
                <a16:creationId xmlns:a16="http://schemas.microsoft.com/office/drawing/2014/main" id="{F46FCBB9-68A6-A67D-1827-FB3E55F4BC65}"/>
              </a:ext>
            </a:extLst>
          </p:cNvPr>
          <p:cNvGraphicFramePr>
            <a:graphicFrameLocks noGrp="1"/>
          </p:cNvGraphicFramePr>
          <p:nvPr>
            <p:ph type="chart" sz="quarter" idx="19"/>
            <p:extLst>
              <p:ext uri="{D42A27DB-BD31-4B8C-83A1-F6EECF244321}">
                <p14:modId xmlns:p14="http://schemas.microsoft.com/office/powerpoint/2010/main" val="601499952"/>
              </p:ext>
            </p:extLst>
          </p:nvPr>
        </p:nvGraphicFramePr>
        <p:xfrm>
          <a:off x="6573838" y="3079750"/>
          <a:ext cx="1619250" cy="1620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차트 개체 틀 15">
            <a:extLst>
              <a:ext uri="{FF2B5EF4-FFF2-40B4-BE49-F238E27FC236}">
                <a16:creationId xmlns:a16="http://schemas.microsoft.com/office/drawing/2014/main" id="{19C6998B-4045-48D7-5A65-FF7CBE2345B8}"/>
              </a:ext>
            </a:extLst>
          </p:cNvPr>
          <p:cNvGraphicFramePr>
            <a:graphicFrameLocks noGrp="1"/>
          </p:cNvGraphicFramePr>
          <p:nvPr>
            <p:ph type="chart" sz="quarter" idx="22"/>
            <p:extLst>
              <p:ext uri="{D42A27DB-BD31-4B8C-83A1-F6EECF244321}">
                <p14:modId xmlns:p14="http://schemas.microsoft.com/office/powerpoint/2010/main" val="2201093878"/>
              </p:ext>
            </p:extLst>
          </p:nvPr>
        </p:nvGraphicFramePr>
        <p:xfrm>
          <a:off x="9144000" y="3079750"/>
          <a:ext cx="1620838" cy="1620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EE48B8E9-A8A6-7986-171E-9A810447E1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4368"/>
          <a:stretch>
            <a:fillRect/>
          </a:stretch>
        </p:blipFill>
        <p:spPr>
          <a:xfrm>
            <a:off x="1901211" y="3559762"/>
            <a:ext cx="786918" cy="646205"/>
          </a:xfrm>
          <a:custGeom>
            <a:avLst/>
            <a:gdLst>
              <a:gd name="connsiteX0" fmla="*/ 33518 w 786918"/>
              <a:gd name="connsiteY0" fmla="*/ 0 h 646205"/>
              <a:gd name="connsiteX1" fmla="*/ 640319 w 786918"/>
              <a:gd name="connsiteY1" fmla="*/ 0 h 646205"/>
              <a:gd name="connsiteX2" fmla="*/ 655116 w 786918"/>
              <a:gd name="connsiteY2" fmla="*/ 12209 h 646205"/>
              <a:gd name="connsiteX3" fmla="*/ 786918 w 786918"/>
              <a:gd name="connsiteY3" fmla="*/ 330407 h 646205"/>
              <a:gd name="connsiteX4" fmla="*/ 710065 w 786918"/>
              <a:gd name="connsiteY4" fmla="*/ 582006 h 646205"/>
              <a:gd name="connsiteX5" fmla="*/ 657096 w 786918"/>
              <a:gd name="connsiteY5" fmla="*/ 646205 h 646205"/>
              <a:gd name="connsiteX6" fmla="*/ 16740 w 786918"/>
              <a:gd name="connsiteY6" fmla="*/ 646205 h 646205"/>
              <a:gd name="connsiteX7" fmla="*/ 0 w 786918"/>
              <a:gd name="connsiteY7" fmla="*/ 625916 h 646205"/>
              <a:gd name="connsiteX8" fmla="*/ 0 w 786918"/>
              <a:gd name="connsiteY8" fmla="*/ 34898 h 646205"/>
              <a:gd name="connsiteX9" fmla="*/ 18720 w 786918"/>
              <a:gd name="connsiteY9" fmla="*/ 12209 h 64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6918" h="646205">
                <a:moveTo>
                  <a:pt x="33518" y="0"/>
                </a:moveTo>
                <a:lnTo>
                  <a:pt x="640319" y="0"/>
                </a:lnTo>
                <a:lnTo>
                  <a:pt x="655116" y="12209"/>
                </a:lnTo>
                <a:cubicBezTo>
                  <a:pt x="736550" y="93643"/>
                  <a:pt x="786918" y="206143"/>
                  <a:pt x="786918" y="330407"/>
                </a:cubicBezTo>
                <a:cubicBezTo>
                  <a:pt x="786918" y="423605"/>
                  <a:pt x="758586" y="510186"/>
                  <a:pt x="710065" y="582006"/>
                </a:cubicBezTo>
                <a:lnTo>
                  <a:pt x="657096" y="646205"/>
                </a:lnTo>
                <a:lnTo>
                  <a:pt x="16740" y="646205"/>
                </a:lnTo>
                <a:lnTo>
                  <a:pt x="0" y="625916"/>
                </a:lnTo>
                <a:lnTo>
                  <a:pt x="0" y="34898"/>
                </a:lnTo>
                <a:lnTo>
                  <a:pt x="18720" y="12209"/>
                </a:lnTo>
                <a:close/>
              </a:path>
            </a:pathLst>
          </a:cu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9D143D1-A807-791E-8C16-54DA7EF765A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3508"/>
          <a:stretch>
            <a:fillRect/>
          </a:stretch>
        </p:blipFill>
        <p:spPr>
          <a:xfrm>
            <a:off x="4453688" y="3535295"/>
            <a:ext cx="672552" cy="804874"/>
          </a:xfrm>
          <a:custGeom>
            <a:avLst/>
            <a:gdLst>
              <a:gd name="connsiteX0" fmla="*/ 77929 w 672552"/>
              <a:gd name="connsiteY0" fmla="*/ 0 h 804874"/>
              <a:gd name="connsiteX1" fmla="*/ 625422 w 672552"/>
              <a:gd name="connsiteY1" fmla="*/ 0 h 804874"/>
              <a:gd name="connsiteX2" fmla="*/ 669873 w 672552"/>
              <a:gd name="connsiteY2" fmla="*/ 36676 h 804874"/>
              <a:gd name="connsiteX3" fmla="*/ 672552 w 672552"/>
              <a:gd name="connsiteY3" fmla="*/ 39923 h 804874"/>
              <a:gd name="connsiteX4" fmla="*/ 672552 w 672552"/>
              <a:gd name="connsiteY4" fmla="*/ 669825 h 804874"/>
              <a:gd name="connsiteX5" fmla="*/ 669873 w 672552"/>
              <a:gd name="connsiteY5" fmla="*/ 673072 h 804874"/>
              <a:gd name="connsiteX6" fmla="*/ 351675 w 672552"/>
              <a:gd name="connsiteY6" fmla="*/ 804874 h 804874"/>
              <a:gd name="connsiteX7" fmla="*/ 33477 w 672552"/>
              <a:gd name="connsiteY7" fmla="*/ 673072 h 804874"/>
              <a:gd name="connsiteX8" fmla="*/ 0 w 672552"/>
              <a:gd name="connsiteY8" fmla="*/ 632498 h 804874"/>
              <a:gd name="connsiteX9" fmla="*/ 0 w 672552"/>
              <a:gd name="connsiteY9" fmla="*/ 77251 h 804874"/>
              <a:gd name="connsiteX10" fmla="*/ 33477 w 672552"/>
              <a:gd name="connsiteY10" fmla="*/ 36676 h 80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2552" h="804874">
                <a:moveTo>
                  <a:pt x="77929" y="0"/>
                </a:moveTo>
                <a:lnTo>
                  <a:pt x="625422" y="0"/>
                </a:lnTo>
                <a:lnTo>
                  <a:pt x="669873" y="36676"/>
                </a:lnTo>
                <a:lnTo>
                  <a:pt x="672552" y="39923"/>
                </a:lnTo>
                <a:lnTo>
                  <a:pt x="672552" y="669825"/>
                </a:lnTo>
                <a:lnTo>
                  <a:pt x="669873" y="673072"/>
                </a:lnTo>
                <a:cubicBezTo>
                  <a:pt x="588439" y="754506"/>
                  <a:pt x="475939" y="804874"/>
                  <a:pt x="351675" y="804874"/>
                </a:cubicBezTo>
                <a:cubicBezTo>
                  <a:pt x="227411" y="804874"/>
                  <a:pt x="114911" y="754506"/>
                  <a:pt x="33477" y="673072"/>
                </a:cubicBezTo>
                <a:lnTo>
                  <a:pt x="0" y="632498"/>
                </a:lnTo>
                <a:lnTo>
                  <a:pt x="0" y="77251"/>
                </a:lnTo>
                <a:lnTo>
                  <a:pt x="33477" y="36676"/>
                </a:lnTo>
                <a:close/>
              </a:path>
            </a:pathLst>
          </a:cu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E1F0DA2-2995-BB44-B5E9-0B26088F550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974779" y="3553113"/>
            <a:ext cx="856176" cy="645119"/>
          </a:xfrm>
          <a:custGeom>
            <a:avLst/>
            <a:gdLst>
              <a:gd name="connsiteX0" fmla="*/ 113265 w 856176"/>
              <a:gd name="connsiteY0" fmla="*/ 0 h 645119"/>
              <a:gd name="connsiteX1" fmla="*/ 703949 w 856176"/>
              <a:gd name="connsiteY1" fmla="*/ 0 h 645119"/>
              <a:gd name="connsiteX2" fmla="*/ 726805 w 856176"/>
              <a:gd name="connsiteY2" fmla="*/ 18858 h 645119"/>
              <a:gd name="connsiteX3" fmla="*/ 849465 w 856176"/>
              <a:gd name="connsiteY3" fmla="*/ 246365 h 645119"/>
              <a:gd name="connsiteX4" fmla="*/ 856176 w 856176"/>
              <a:gd name="connsiteY4" fmla="*/ 312941 h 645119"/>
              <a:gd name="connsiteX5" fmla="*/ 856176 w 856176"/>
              <a:gd name="connsiteY5" fmla="*/ 361171 h 645119"/>
              <a:gd name="connsiteX6" fmla="*/ 849465 w 856176"/>
              <a:gd name="connsiteY6" fmla="*/ 427747 h 645119"/>
              <a:gd name="connsiteX7" fmla="*/ 781754 w 856176"/>
              <a:gd name="connsiteY7" fmla="*/ 588655 h 645119"/>
              <a:gd name="connsiteX8" fmla="*/ 735167 w 856176"/>
              <a:gd name="connsiteY8" fmla="*/ 645119 h 645119"/>
              <a:gd name="connsiteX9" fmla="*/ 82047 w 856176"/>
              <a:gd name="connsiteY9" fmla="*/ 645119 h 645119"/>
              <a:gd name="connsiteX10" fmla="*/ 35460 w 856176"/>
              <a:gd name="connsiteY10" fmla="*/ 588655 h 645119"/>
              <a:gd name="connsiteX11" fmla="*/ 0 w 856176"/>
              <a:gd name="connsiteY11" fmla="*/ 523325 h 645119"/>
              <a:gd name="connsiteX12" fmla="*/ 0 w 856176"/>
              <a:gd name="connsiteY12" fmla="*/ 150787 h 645119"/>
              <a:gd name="connsiteX13" fmla="*/ 35460 w 856176"/>
              <a:gd name="connsiteY13" fmla="*/ 85457 h 645119"/>
              <a:gd name="connsiteX14" fmla="*/ 90409 w 856176"/>
              <a:gd name="connsiteY14" fmla="*/ 18858 h 64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6176" h="645119">
                <a:moveTo>
                  <a:pt x="113265" y="0"/>
                </a:moveTo>
                <a:lnTo>
                  <a:pt x="703949" y="0"/>
                </a:lnTo>
                <a:lnTo>
                  <a:pt x="726805" y="18858"/>
                </a:lnTo>
                <a:cubicBezTo>
                  <a:pt x="787881" y="79934"/>
                  <a:pt x="831482" y="158484"/>
                  <a:pt x="849465" y="246365"/>
                </a:cubicBezTo>
                <a:lnTo>
                  <a:pt x="856176" y="312941"/>
                </a:lnTo>
                <a:lnTo>
                  <a:pt x="856176" y="361171"/>
                </a:lnTo>
                <a:lnTo>
                  <a:pt x="849465" y="427747"/>
                </a:lnTo>
                <a:cubicBezTo>
                  <a:pt x="837476" y="486335"/>
                  <a:pt x="814102" y="540775"/>
                  <a:pt x="781754" y="588655"/>
                </a:cubicBezTo>
                <a:lnTo>
                  <a:pt x="735167" y="645119"/>
                </a:lnTo>
                <a:lnTo>
                  <a:pt x="82047" y="645119"/>
                </a:lnTo>
                <a:lnTo>
                  <a:pt x="35460" y="588655"/>
                </a:lnTo>
                <a:lnTo>
                  <a:pt x="0" y="523325"/>
                </a:lnTo>
                <a:lnTo>
                  <a:pt x="0" y="150787"/>
                </a:lnTo>
                <a:lnTo>
                  <a:pt x="35460" y="85457"/>
                </a:lnTo>
                <a:cubicBezTo>
                  <a:pt x="51634" y="61517"/>
                  <a:pt x="70051" y="39217"/>
                  <a:pt x="90409" y="18858"/>
                </a:cubicBezTo>
                <a:close/>
              </a:path>
            </a:pathLst>
          </a:cu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9E27299-21BD-10F1-ED3D-16BC54E5E7C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3857" b="3252"/>
          <a:stretch>
            <a:fillRect/>
          </a:stretch>
        </p:blipFill>
        <p:spPr>
          <a:xfrm>
            <a:off x="9503871" y="3469435"/>
            <a:ext cx="786918" cy="870735"/>
          </a:xfrm>
          <a:custGeom>
            <a:avLst/>
            <a:gdLst>
              <a:gd name="connsiteX0" fmla="*/ 294485 w 786918"/>
              <a:gd name="connsiteY0" fmla="*/ 0 h 870735"/>
              <a:gd name="connsiteX1" fmla="*/ 605515 w 786918"/>
              <a:gd name="connsiteY1" fmla="*/ 0 h 870735"/>
              <a:gd name="connsiteX2" fmla="*/ 625160 w 786918"/>
              <a:gd name="connsiteY2" fmla="*/ 6098 h 870735"/>
              <a:gd name="connsiteX3" fmla="*/ 768198 w 786918"/>
              <a:gd name="connsiteY3" fmla="*/ 102537 h 870735"/>
              <a:gd name="connsiteX4" fmla="*/ 786918 w 786918"/>
              <a:gd name="connsiteY4" fmla="*/ 125226 h 870735"/>
              <a:gd name="connsiteX5" fmla="*/ 786918 w 786918"/>
              <a:gd name="connsiteY5" fmla="*/ 716244 h 870735"/>
              <a:gd name="connsiteX6" fmla="*/ 768198 w 786918"/>
              <a:gd name="connsiteY6" fmla="*/ 738933 h 870735"/>
              <a:gd name="connsiteX7" fmla="*/ 450000 w 786918"/>
              <a:gd name="connsiteY7" fmla="*/ 870735 h 870735"/>
              <a:gd name="connsiteX8" fmla="*/ 0 w 786918"/>
              <a:gd name="connsiteY8" fmla="*/ 420735 h 870735"/>
              <a:gd name="connsiteX9" fmla="*/ 274840 w 786918"/>
              <a:gd name="connsiteY9" fmla="*/ 6098 h 87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6918" h="870735">
                <a:moveTo>
                  <a:pt x="294485" y="0"/>
                </a:moveTo>
                <a:lnTo>
                  <a:pt x="605515" y="0"/>
                </a:lnTo>
                <a:lnTo>
                  <a:pt x="625160" y="6098"/>
                </a:lnTo>
                <a:cubicBezTo>
                  <a:pt x="678998" y="28870"/>
                  <a:pt x="727481" y="61820"/>
                  <a:pt x="768198" y="102537"/>
                </a:cubicBezTo>
                <a:lnTo>
                  <a:pt x="786918" y="125226"/>
                </a:lnTo>
                <a:lnTo>
                  <a:pt x="786918" y="716244"/>
                </a:lnTo>
                <a:lnTo>
                  <a:pt x="768198" y="738933"/>
                </a:lnTo>
                <a:cubicBezTo>
                  <a:pt x="686764" y="820367"/>
                  <a:pt x="574264" y="870735"/>
                  <a:pt x="450000" y="870735"/>
                </a:cubicBezTo>
                <a:cubicBezTo>
                  <a:pt x="201472" y="870735"/>
                  <a:pt x="0" y="669263"/>
                  <a:pt x="0" y="420735"/>
                </a:cubicBezTo>
                <a:cubicBezTo>
                  <a:pt x="0" y="234339"/>
                  <a:pt x="113328" y="74412"/>
                  <a:pt x="274840" y="609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49191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0FDDF-A122-F7B8-24DD-EF198EA2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감사합니다 </a:t>
            </a:r>
            <a:r>
              <a:rPr kumimoji="1" lang="en-US" altLang="ko-KR" dirty="0"/>
              <a:t>:)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6633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5117A-5033-0392-53B0-3784AD62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E95000-ED7C-F4CA-9CF2-E3FC512DCC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/>
              <a:t>주제 선정 배경</a:t>
            </a:r>
            <a:endParaRPr kumimoji="1" lang="en-US" altLang="ko-KR" dirty="0"/>
          </a:p>
          <a:p>
            <a:r>
              <a:rPr kumimoji="1" lang="ko-KR" altLang="en-US" dirty="0"/>
              <a:t>데이터 소개 및 수집 방법</a:t>
            </a:r>
            <a:endParaRPr kumimoji="1" lang="en-US" altLang="ko-KR" dirty="0"/>
          </a:p>
          <a:p>
            <a:r>
              <a:rPr kumimoji="1" lang="ko-KR" altLang="en-US" dirty="0"/>
              <a:t>데이터 분석 및 시각화</a:t>
            </a:r>
            <a:endParaRPr kumimoji="1" lang="en-US" altLang="ko-KR" dirty="0"/>
          </a:p>
          <a:p>
            <a:r>
              <a:rPr kumimoji="1" lang="ko-KR" altLang="en-US" dirty="0"/>
              <a:t>데이터 분석 결론 도출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86549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E691A-EEB3-E4D6-AF53-90E65221C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351" y="704705"/>
            <a:ext cx="8207297" cy="698811"/>
          </a:xfrm>
        </p:spPr>
        <p:txBody>
          <a:bodyPr/>
          <a:lstStyle/>
          <a:p>
            <a:r>
              <a:rPr kumimoji="1" lang="ko-KR" altLang="en-US" dirty="0"/>
              <a:t>주제선정 배경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4DD17E5-82B6-FA37-FEF0-946AC4CEA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134" y="5256967"/>
            <a:ext cx="1199349" cy="8113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72441E8-1079-C08F-B925-52003A0A3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472" y="446587"/>
            <a:ext cx="392637" cy="3225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6C066AA-A821-8915-6FB1-CE0D421A4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33" y="1664585"/>
            <a:ext cx="485677" cy="560736"/>
          </a:xfrm>
          <a:prstGeom prst="rect">
            <a:avLst/>
          </a:prstGeom>
        </p:spPr>
      </p:pic>
      <p:pic>
        <p:nvPicPr>
          <p:cNvPr id="7" name="그림 개체 틀 6" descr="텍스트, 사람, 의류, 포스터이(가) 표시된 사진&#10;&#10;자동 생성된 설명">
            <a:extLst>
              <a:ext uri="{FF2B5EF4-FFF2-40B4-BE49-F238E27FC236}">
                <a16:creationId xmlns:a16="http://schemas.microsoft.com/office/drawing/2014/main" id="{D3043A06-53F6-1ED5-EE92-FE82C3E4F16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t="13169" b="13169"/>
          <a:stretch>
            <a:fillRect/>
          </a:stretch>
        </p:blipFill>
        <p:spPr/>
      </p:pic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CF313627-ABF0-69E9-7E76-9BB65B904D6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t="5018" b="5018"/>
          <a:stretch/>
        </p:blipFill>
        <p:spPr/>
      </p:pic>
    </p:spTree>
    <p:extLst>
      <p:ext uri="{BB962C8B-B14F-4D97-AF65-F5344CB8AC3E}">
        <p14:creationId xmlns:p14="http://schemas.microsoft.com/office/powerpoint/2010/main" val="3881532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F297644C-A1E0-0A2A-F6CA-AD7AF6210C39}"/>
              </a:ext>
            </a:extLst>
          </p:cNvPr>
          <p:cNvSpPr/>
          <p:nvPr/>
        </p:nvSpPr>
        <p:spPr>
          <a:xfrm>
            <a:off x="596075" y="4710402"/>
            <a:ext cx="3242120" cy="92084"/>
          </a:xfrm>
          <a:prstGeom prst="roundRect">
            <a:avLst>
              <a:gd name="adj" fmla="val 50000"/>
            </a:avLst>
          </a:prstGeom>
          <a:solidFill>
            <a:srgbClr val="FFD6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7BF405-D5F0-CC5B-2403-AD836E58E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소개 및 수집 방법 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115BE-BBC4-60D4-AC39-9CC6FDA971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/>
              <a:t>활용 데이터 소개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767D7C-72DD-D100-B88B-2559A6FAB9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761" y="4371822"/>
            <a:ext cx="3496748" cy="396121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accent6"/>
                </a:solidFill>
              </a:rPr>
              <a:t>노인 복지 이용시설 현황</a:t>
            </a:r>
            <a:endParaRPr kumimoji="1"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203ED4-6BC6-F06E-665E-FD89B4C17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8762" y="4842382"/>
            <a:ext cx="3562062" cy="878005"/>
          </a:xfrm>
        </p:spPr>
        <p:txBody>
          <a:bodyPr/>
          <a:lstStyle/>
          <a:p>
            <a:r>
              <a:rPr kumimoji="1" lang="ko-KR" altLang="en-US" b="1" dirty="0"/>
              <a:t>활용 </a:t>
            </a:r>
            <a:r>
              <a:rPr kumimoji="1" lang="en-US" altLang="ko-KR" b="1" dirty="0"/>
              <a:t>API  </a:t>
            </a:r>
            <a:r>
              <a:rPr kumimoji="1" lang="en-US" altLang="ko-KR" dirty="0"/>
              <a:t>https://www.data.go.kr/iim/api/selectAPIAcountView.do</a:t>
            </a:r>
            <a:endParaRPr kumimoji="1" lang="ko-Kore-KR" altLang="en-US" dirty="0"/>
          </a:p>
        </p:txBody>
      </p:sp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B22025BE-A9D1-524D-2343-9CE95560899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>
          <a:xfrm>
            <a:off x="468761" y="2859108"/>
            <a:ext cx="3496750" cy="1438275"/>
          </a:xfrm>
        </p:spPr>
      </p:pic>
      <p:pic>
        <p:nvPicPr>
          <p:cNvPr id="38" name="그림 개체 틀 13">
            <a:extLst>
              <a:ext uri="{FF2B5EF4-FFF2-40B4-BE49-F238E27FC236}">
                <a16:creationId xmlns:a16="http://schemas.microsoft.com/office/drawing/2014/main" id="{1AD00A10-0DC8-E1CE-88BF-53277A9B89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36" r="4236"/>
          <a:stretch/>
        </p:blipFill>
        <p:spPr>
          <a:xfrm>
            <a:off x="4750419" y="2802067"/>
            <a:ext cx="3496750" cy="1438275"/>
          </a:xfrm>
          <a:prstGeom prst="ellipse">
            <a:avLst/>
          </a:prstGeom>
        </p:spPr>
      </p:pic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id="{6301D098-AE0B-8D52-B8C6-E1C195542063}"/>
              </a:ext>
            </a:extLst>
          </p:cNvPr>
          <p:cNvSpPr txBox="1">
            <a:spLocks/>
          </p:cNvSpPr>
          <p:nvPr/>
        </p:nvSpPr>
        <p:spPr>
          <a:xfrm>
            <a:off x="4623994" y="4369248"/>
            <a:ext cx="3496748" cy="396121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accent6"/>
                </a:solidFill>
              </a:rPr>
              <a:t>지역별 고령 인구현황</a:t>
            </a:r>
            <a:endParaRPr kumimoji="1" lang="en-US" altLang="ko-KR" dirty="0">
              <a:solidFill>
                <a:schemeClr val="accent6"/>
              </a:solidFill>
            </a:endParaRPr>
          </a:p>
        </p:txBody>
      </p:sp>
      <p:sp>
        <p:nvSpPr>
          <p:cNvPr id="40" name="모서리가 둥근 직사각형 19">
            <a:extLst>
              <a:ext uri="{FF2B5EF4-FFF2-40B4-BE49-F238E27FC236}">
                <a16:creationId xmlns:a16="http://schemas.microsoft.com/office/drawing/2014/main" id="{FE57B0B8-52B9-99AB-2294-869FE5ABE0D8}"/>
              </a:ext>
            </a:extLst>
          </p:cNvPr>
          <p:cNvSpPr/>
          <p:nvPr/>
        </p:nvSpPr>
        <p:spPr>
          <a:xfrm>
            <a:off x="4751308" y="4719327"/>
            <a:ext cx="3242120" cy="92084"/>
          </a:xfrm>
          <a:prstGeom prst="roundRect">
            <a:avLst>
              <a:gd name="adj" fmla="val 50000"/>
            </a:avLst>
          </a:prstGeom>
          <a:solidFill>
            <a:srgbClr val="FFD6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텍스트 개체 틀 4">
            <a:extLst>
              <a:ext uri="{FF2B5EF4-FFF2-40B4-BE49-F238E27FC236}">
                <a16:creationId xmlns:a16="http://schemas.microsoft.com/office/drawing/2014/main" id="{78B1290E-280F-B7D9-1440-852AE62B11FC}"/>
              </a:ext>
            </a:extLst>
          </p:cNvPr>
          <p:cNvSpPr txBox="1">
            <a:spLocks/>
          </p:cNvSpPr>
          <p:nvPr/>
        </p:nvSpPr>
        <p:spPr>
          <a:xfrm>
            <a:off x="4750419" y="4894275"/>
            <a:ext cx="3562062" cy="87800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 spc="-150">
                <a:solidFill>
                  <a:schemeClr val="tx1">
                    <a:alpha val="70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행정안전부 파일 데이터</a:t>
            </a:r>
            <a:endParaRPr kumimoji="1" lang="en-US" altLang="ko-KR" dirty="0"/>
          </a:p>
          <a:p>
            <a:r>
              <a:rPr kumimoji="1" lang="en-US" altLang="ko-KR" dirty="0"/>
              <a:t>https://jumin.mois.go.kr/etcStatOldAge.do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62732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5D43EE7C-A26A-78CC-A4BE-6643D7D257EB}"/>
              </a:ext>
            </a:extLst>
          </p:cNvPr>
          <p:cNvSpPr/>
          <p:nvPr/>
        </p:nvSpPr>
        <p:spPr>
          <a:xfrm>
            <a:off x="844550" y="2087350"/>
            <a:ext cx="3040231" cy="187823"/>
          </a:xfrm>
          <a:prstGeom prst="roundRect">
            <a:avLst>
              <a:gd name="adj" fmla="val 50000"/>
            </a:avLst>
          </a:prstGeom>
          <a:solidFill>
            <a:srgbClr val="FFD6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7CD951-B925-66A8-0D25-1BD67F8A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데이터분석　과정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FEDCBB-56F0-AC4F-68B4-452D07624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97400" y="642026"/>
            <a:ext cx="7175500" cy="1876992"/>
          </a:xfrm>
        </p:spPr>
        <p:txBody>
          <a:bodyPr/>
          <a:lstStyle/>
          <a:p>
            <a:r>
              <a:rPr kumimoji="1" lang="en-US" altLang="en-US" dirty="0"/>
              <a:t>1.  </a:t>
            </a:r>
            <a:r>
              <a:rPr kumimoji="1" lang="ko-KR" altLang="en-US" dirty="0"/>
              <a:t>노인복지 이용시설 현황을 공공데이터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를 호출하여 </a:t>
            </a:r>
            <a:r>
              <a:rPr kumimoji="1" lang="en-US" altLang="ko-KR" dirty="0"/>
              <a:t>csv </a:t>
            </a:r>
            <a:r>
              <a:rPr kumimoji="1" lang="ko-KR" altLang="en-US" dirty="0"/>
              <a:t>파일 생성</a:t>
            </a:r>
            <a:endParaRPr kumimoji="1" lang="en-US" altLang="ko-Kore-KR" dirty="0"/>
          </a:p>
          <a:p>
            <a:r>
              <a:rPr kumimoji="1" lang="en-US" altLang="en-US" dirty="0"/>
              <a:t>2. </a:t>
            </a:r>
            <a:r>
              <a:rPr kumimoji="1" lang="ko-KR" altLang="en-US" dirty="0"/>
              <a:t>수집한 데이터를 지역별 파이차트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그래프 시각화 </a:t>
            </a:r>
            <a:endParaRPr kumimoji="1" lang="en-US" altLang="en-US" dirty="0"/>
          </a:p>
          <a:p>
            <a:r>
              <a:rPr kumimoji="1" lang="en-US" altLang="en-US" dirty="0"/>
              <a:t>3. </a:t>
            </a:r>
            <a:r>
              <a:rPr kumimoji="1" lang="ko-KR" altLang="en-US" dirty="0"/>
              <a:t>노인 인구수 대비 이용시설 현황을 데이터를 처리하여 그래프 시각화 </a:t>
            </a:r>
            <a:endParaRPr kumimoji="1" lang="en-US" altLang="ko-Kore-KR" dirty="0"/>
          </a:p>
          <a:p>
            <a:r>
              <a:rPr kumimoji="1" lang="en-US" altLang="en-US" dirty="0"/>
              <a:t>4. </a:t>
            </a:r>
            <a:r>
              <a:rPr kumimoji="1" lang="ko-KR" altLang="en-US" dirty="0"/>
              <a:t>결론 도출 </a:t>
            </a:r>
            <a:endParaRPr kumimoji="1" lang="en-US" altLang="ko-Kore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98AA61-677B-9AFC-6F4D-9EE39BA1CC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dirty="0"/>
              <a:t>ＳＴＥＰ１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410F65-3553-1CA1-65AC-087C0FC2A1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ko-KR" altLang="en-US" dirty="0"/>
              <a:t>공공데이터 수집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812E23A-F1FC-5F8A-554D-F0E94CD781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오픈</a:t>
            </a:r>
            <a:r>
              <a:rPr kumimoji="1" lang="en-US" altLang="ko-KR" dirty="0"/>
              <a:t>API</a:t>
            </a:r>
            <a:r>
              <a:rPr kumimoji="1" lang="ko-KR" altLang="en-US" dirty="0"/>
              <a:t>데이터 수집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py</a:t>
            </a:r>
            <a:endParaRPr kumimoji="1" lang="en-US" altLang="ko-KR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0DE2E2C-ABF6-921E-7E05-A2EB33FC6B82}"/>
              </a:ext>
            </a:extLst>
          </p:cNvPr>
          <p:cNvSpPr/>
          <p:nvPr/>
        </p:nvSpPr>
        <p:spPr>
          <a:xfrm>
            <a:off x="1297857" y="3832540"/>
            <a:ext cx="9516777" cy="286677"/>
          </a:xfrm>
          <a:prstGeom prst="roundRect">
            <a:avLst>
              <a:gd name="adj" fmla="val 50000"/>
            </a:avLst>
          </a:prstGeom>
          <a:solidFill>
            <a:srgbClr val="005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FD698D6-DBAB-6F96-96F0-F3F151C014FD}"/>
              </a:ext>
            </a:extLst>
          </p:cNvPr>
          <p:cNvSpPr>
            <a:spLocks noChangeAspect="1"/>
          </p:cNvSpPr>
          <p:nvPr/>
        </p:nvSpPr>
        <p:spPr>
          <a:xfrm>
            <a:off x="1334529" y="3875079"/>
            <a:ext cx="201600" cy="20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텍스트 개체 틀 3">
            <a:extLst>
              <a:ext uri="{FF2B5EF4-FFF2-40B4-BE49-F238E27FC236}">
                <a16:creationId xmlns:a16="http://schemas.microsoft.com/office/drawing/2014/main" id="{E5468BB5-EFF0-87C5-96AB-1BAFE519E9F3}"/>
              </a:ext>
            </a:extLst>
          </p:cNvPr>
          <p:cNvSpPr txBox="1">
            <a:spLocks/>
          </p:cNvSpPr>
          <p:nvPr/>
        </p:nvSpPr>
        <p:spPr>
          <a:xfrm>
            <a:off x="3686089" y="3400937"/>
            <a:ext cx="2308721" cy="374650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ＳＴＥＰ２</a:t>
            </a:r>
            <a:endParaRPr kumimoji="1" lang="ko-Kore-KR" altLang="en-US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F38DE893-1172-6416-BF7C-0EBD44287049}"/>
              </a:ext>
            </a:extLst>
          </p:cNvPr>
          <p:cNvSpPr txBox="1">
            <a:spLocks/>
          </p:cNvSpPr>
          <p:nvPr/>
        </p:nvSpPr>
        <p:spPr>
          <a:xfrm>
            <a:off x="3686089" y="4226845"/>
            <a:ext cx="2308721" cy="774291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ts val="236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수집한 데이터 시각화</a:t>
            </a:r>
            <a:r>
              <a:rPr kumimoji="1" lang="en-US" altLang="ko-KR" dirty="0"/>
              <a:t>	</a:t>
            </a:r>
            <a:endParaRPr kumimoji="1" lang="ko-Kore-KR" altLang="en-US" dirty="0"/>
          </a:p>
        </p:txBody>
      </p:sp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AABB4A15-4E28-B3A6-6664-70B4288988EB}"/>
              </a:ext>
            </a:extLst>
          </p:cNvPr>
          <p:cNvSpPr txBox="1">
            <a:spLocks/>
          </p:cNvSpPr>
          <p:nvPr/>
        </p:nvSpPr>
        <p:spPr>
          <a:xfrm>
            <a:off x="3686089" y="5001136"/>
            <a:ext cx="2308721" cy="663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 spc="-150">
                <a:solidFill>
                  <a:schemeClr val="tx1"/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오픈</a:t>
            </a:r>
            <a:r>
              <a:rPr kumimoji="1" lang="en-US" altLang="ko-KR" dirty="0"/>
              <a:t>API</a:t>
            </a:r>
            <a:r>
              <a:rPr kumimoji="1" lang="ko-KR" altLang="en-US" dirty="0"/>
              <a:t>데이터 시각화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py</a:t>
            </a:r>
            <a:endParaRPr kumimoji="1" lang="en-US" altLang="ko-Kore-KR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EC7B54B-C738-DFE0-75BD-6A66CAB41642}"/>
              </a:ext>
            </a:extLst>
          </p:cNvPr>
          <p:cNvSpPr>
            <a:spLocks noChangeAspect="1"/>
          </p:cNvSpPr>
          <p:nvPr/>
        </p:nvSpPr>
        <p:spPr>
          <a:xfrm>
            <a:off x="3760229" y="3875079"/>
            <a:ext cx="201600" cy="20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EEF27E2A-33F0-038B-684C-7791F4D81DD8}"/>
              </a:ext>
            </a:extLst>
          </p:cNvPr>
          <p:cNvSpPr txBox="1">
            <a:spLocks/>
          </p:cNvSpPr>
          <p:nvPr/>
        </p:nvSpPr>
        <p:spPr>
          <a:xfrm>
            <a:off x="6124489" y="3400937"/>
            <a:ext cx="2308721" cy="374650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rgbClr val="005099"/>
                </a:solidFill>
              </a:rPr>
              <a:t>ＳＴＥＰ３</a:t>
            </a:r>
            <a:endParaRPr kumimoji="1" lang="ko-Kore-KR" altLang="en-US" dirty="0">
              <a:solidFill>
                <a:srgbClr val="005099"/>
              </a:solidFill>
            </a:endParaRPr>
          </a:p>
        </p:txBody>
      </p:sp>
      <p:sp>
        <p:nvSpPr>
          <p:cNvPr id="35" name="텍스트 개체 틀 4">
            <a:extLst>
              <a:ext uri="{FF2B5EF4-FFF2-40B4-BE49-F238E27FC236}">
                <a16:creationId xmlns:a16="http://schemas.microsoft.com/office/drawing/2014/main" id="{5D119644-5D21-4E99-CADD-CFC0BC4F5F34}"/>
              </a:ext>
            </a:extLst>
          </p:cNvPr>
          <p:cNvSpPr txBox="1">
            <a:spLocks/>
          </p:cNvSpPr>
          <p:nvPr/>
        </p:nvSpPr>
        <p:spPr>
          <a:xfrm>
            <a:off x="6124489" y="4226845"/>
            <a:ext cx="2308721" cy="774291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ts val="236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rgbClr val="005099"/>
                </a:solidFill>
              </a:rPr>
              <a:t>비교 데이터 처리 및 시각화</a:t>
            </a:r>
            <a:endParaRPr kumimoji="1" lang="ko-Kore-KR" altLang="en-US" dirty="0">
              <a:solidFill>
                <a:srgbClr val="005099"/>
              </a:solidFill>
            </a:endParaRPr>
          </a:p>
        </p:txBody>
      </p:sp>
      <p:sp>
        <p:nvSpPr>
          <p:cNvPr id="36" name="텍스트 개체 틀 5">
            <a:extLst>
              <a:ext uri="{FF2B5EF4-FFF2-40B4-BE49-F238E27FC236}">
                <a16:creationId xmlns:a16="http://schemas.microsoft.com/office/drawing/2014/main" id="{82F0DAAE-B363-F637-27DA-C5A36D8373BF}"/>
              </a:ext>
            </a:extLst>
          </p:cNvPr>
          <p:cNvSpPr txBox="1">
            <a:spLocks/>
          </p:cNvSpPr>
          <p:nvPr/>
        </p:nvSpPr>
        <p:spPr>
          <a:xfrm>
            <a:off x="6124489" y="5001136"/>
            <a:ext cx="2308721" cy="663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 spc="-150">
                <a:solidFill>
                  <a:schemeClr val="tx1"/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노인인구대비복지시설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py</a:t>
            </a:r>
            <a:endParaRPr kumimoji="1" lang="en-US" altLang="ko-Kore-KR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F544142-274A-3FDE-A156-2734AAC2D4B0}"/>
              </a:ext>
            </a:extLst>
          </p:cNvPr>
          <p:cNvSpPr>
            <a:spLocks noChangeAspect="1"/>
          </p:cNvSpPr>
          <p:nvPr/>
        </p:nvSpPr>
        <p:spPr>
          <a:xfrm>
            <a:off x="6198629" y="3875079"/>
            <a:ext cx="201600" cy="201600"/>
          </a:xfrm>
          <a:prstGeom prst="ellipse">
            <a:avLst/>
          </a:prstGeom>
          <a:solidFill>
            <a:srgbClr val="F461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id="{51091797-BEB8-F5B7-4520-EA6A66308A4F}"/>
              </a:ext>
            </a:extLst>
          </p:cNvPr>
          <p:cNvSpPr txBox="1">
            <a:spLocks/>
          </p:cNvSpPr>
          <p:nvPr/>
        </p:nvSpPr>
        <p:spPr>
          <a:xfrm>
            <a:off x="8600989" y="3400937"/>
            <a:ext cx="2308721" cy="374650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ＳＴＥＰ４</a:t>
            </a:r>
            <a:endParaRPr kumimoji="1" lang="ko-Kore-KR" altLang="en-US" dirty="0"/>
          </a:p>
        </p:txBody>
      </p:sp>
      <p:sp>
        <p:nvSpPr>
          <p:cNvPr id="39" name="텍스트 개체 틀 4">
            <a:extLst>
              <a:ext uri="{FF2B5EF4-FFF2-40B4-BE49-F238E27FC236}">
                <a16:creationId xmlns:a16="http://schemas.microsoft.com/office/drawing/2014/main" id="{711C0348-C0D5-9FC1-029C-E06B00DD0887}"/>
              </a:ext>
            </a:extLst>
          </p:cNvPr>
          <p:cNvSpPr txBox="1">
            <a:spLocks/>
          </p:cNvSpPr>
          <p:nvPr/>
        </p:nvSpPr>
        <p:spPr>
          <a:xfrm>
            <a:off x="8600989" y="4226845"/>
            <a:ext cx="2308721" cy="774291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ts val="236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결론 도출 </a:t>
            </a:r>
            <a:endParaRPr kumimoji="1" lang="ko-Kore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585F3A5-0063-BEF7-D9CF-B65698AE838F}"/>
              </a:ext>
            </a:extLst>
          </p:cNvPr>
          <p:cNvSpPr>
            <a:spLocks noChangeAspect="1"/>
          </p:cNvSpPr>
          <p:nvPr/>
        </p:nvSpPr>
        <p:spPr>
          <a:xfrm>
            <a:off x="8675129" y="3875079"/>
            <a:ext cx="201600" cy="201600"/>
          </a:xfrm>
          <a:prstGeom prst="ellipse">
            <a:avLst/>
          </a:prstGeom>
          <a:solidFill>
            <a:srgbClr val="FFD6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805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73B03F6-7D92-76E7-3B1B-F3967BC45042}"/>
              </a:ext>
            </a:extLst>
          </p:cNvPr>
          <p:cNvSpPr/>
          <p:nvPr/>
        </p:nvSpPr>
        <p:spPr>
          <a:xfrm>
            <a:off x="806992" y="2481944"/>
            <a:ext cx="2934584" cy="185832"/>
          </a:xfrm>
          <a:prstGeom prst="roundRect">
            <a:avLst>
              <a:gd name="adj" fmla="val 50000"/>
            </a:avLst>
          </a:prstGeom>
          <a:solidFill>
            <a:srgbClr val="FFD6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ADBBEE-7053-57F5-EB05-3467CCC06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96" y="2001884"/>
            <a:ext cx="4313582" cy="1503617"/>
          </a:xfrm>
        </p:spPr>
        <p:txBody>
          <a:bodyPr/>
          <a:lstStyle/>
          <a:p>
            <a:r>
              <a:rPr kumimoji="1" lang="ko-KR" altLang="en-US" dirty="0"/>
              <a:t>공공데이터 수집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073E68-4DD1-FB8C-C556-BDE8AACA7E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5496" y="3429000"/>
            <a:ext cx="4313582" cy="2119783"/>
          </a:xfrm>
        </p:spPr>
        <p:txBody>
          <a:bodyPr/>
          <a:lstStyle/>
          <a:p>
            <a:r>
              <a:rPr kumimoji="1" lang="ko-KR" altLang="en-US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공공데이터 </a:t>
            </a:r>
            <a:r>
              <a:rPr kumimoji="1" lang="en-US" altLang="ko-KR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API</a:t>
            </a:r>
            <a:r>
              <a:rPr kumimoji="1" lang="ko-KR" altLang="en-US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를 호출하여 필요한 데이터를 지역별 노인복지시설 개수를 가져와 </a:t>
            </a:r>
            <a:r>
              <a:rPr kumimoji="1" lang="en-US" altLang="ko-KR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list</a:t>
            </a:r>
            <a:r>
              <a:rPr kumimoji="1" lang="ko-KR" altLang="en-US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로 저장 </a:t>
            </a:r>
            <a:endParaRPr kumimoji="1" lang="en-US" altLang="ko-KR" dirty="0"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58174AD-A487-35E0-966C-30E74B98B922}"/>
              </a:ext>
            </a:extLst>
          </p:cNvPr>
          <p:cNvSpPr/>
          <p:nvPr/>
        </p:nvSpPr>
        <p:spPr>
          <a:xfrm>
            <a:off x="806993" y="1395469"/>
            <a:ext cx="1429432" cy="403513"/>
          </a:xfrm>
          <a:prstGeom prst="roundRect">
            <a:avLst>
              <a:gd name="adj" fmla="val 50000"/>
            </a:avLst>
          </a:prstGeom>
          <a:solidFill>
            <a:srgbClr val="005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>
              <a:lnSpc>
                <a:spcPts val="2160"/>
              </a:lnSpc>
              <a:spcBef>
                <a:spcPts val="1800"/>
              </a:spcBef>
            </a:pPr>
            <a:r>
              <a:rPr kumimoji="1" lang="en-US" altLang="ko-KR" b="0" i="0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</a:t>
            </a:r>
            <a:r>
              <a:rPr kumimoji="1" lang="ko-KR" altLang="en-US" b="0" i="0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１</a:t>
            </a:r>
            <a:endParaRPr kumimoji="1" lang="ko-Kore-KR" altLang="en-US" b="0" i="0" dirty="0"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1E5905-3672-3099-D5F3-D0313A0B9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965" y="1238516"/>
            <a:ext cx="846644" cy="763368"/>
          </a:xfrm>
          <a:prstGeom prst="rect">
            <a:avLst/>
          </a:prstGeom>
        </p:spPr>
      </p:pic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7BA56681-99C6-59C3-EE6D-469B6F1E81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/>
        </p:blipFill>
        <p:spPr>
          <a:xfrm>
            <a:off x="5608201" y="553004"/>
            <a:ext cx="6111048" cy="2491956"/>
          </a:xfr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D9BBB1-BCBA-CD4A-DE8F-D6EFB67EEB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08202" y="3674816"/>
            <a:ext cx="6111047" cy="249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2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73B03F6-7D92-76E7-3B1B-F3967BC45042}"/>
              </a:ext>
            </a:extLst>
          </p:cNvPr>
          <p:cNvSpPr/>
          <p:nvPr/>
        </p:nvSpPr>
        <p:spPr>
          <a:xfrm>
            <a:off x="806992" y="2481944"/>
            <a:ext cx="2934584" cy="185832"/>
          </a:xfrm>
          <a:prstGeom prst="roundRect">
            <a:avLst>
              <a:gd name="adj" fmla="val 50000"/>
            </a:avLst>
          </a:prstGeom>
          <a:solidFill>
            <a:srgbClr val="FFD6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ADBBEE-7053-57F5-EB05-3467CCC06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96" y="2001884"/>
            <a:ext cx="4313582" cy="1503617"/>
          </a:xfrm>
        </p:spPr>
        <p:txBody>
          <a:bodyPr/>
          <a:lstStyle/>
          <a:p>
            <a:r>
              <a:rPr kumimoji="1" lang="ko-KR" altLang="en-US" dirty="0"/>
              <a:t>공공데이터 수집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073E68-4DD1-FB8C-C556-BDE8AACA7E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5496" y="3411334"/>
            <a:ext cx="4313582" cy="2119783"/>
          </a:xfrm>
        </p:spPr>
        <p:txBody>
          <a:bodyPr/>
          <a:lstStyle/>
          <a:p>
            <a:r>
              <a:rPr kumimoji="1" lang="ko-KR" altLang="en-US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데이터를 지역별로 </a:t>
            </a:r>
            <a:r>
              <a:rPr kumimoji="1" lang="en-US" altLang="ko-KR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pandas </a:t>
            </a:r>
            <a:r>
              <a:rPr kumimoji="1" lang="ko-KR" altLang="en-US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라이브러리 데이터프레임으로 파일을 생성</a:t>
            </a:r>
            <a:endParaRPr kumimoji="1" lang="en-US" altLang="ko-KR" dirty="0"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58174AD-A487-35E0-966C-30E74B98B922}"/>
              </a:ext>
            </a:extLst>
          </p:cNvPr>
          <p:cNvSpPr/>
          <p:nvPr/>
        </p:nvSpPr>
        <p:spPr>
          <a:xfrm>
            <a:off x="806993" y="1395469"/>
            <a:ext cx="1429432" cy="403513"/>
          </a:xfrm>
          <a:prstGeom prst="roundRect">
            <a:avLst>
              <a:gd name="adj" fmla="val 50000"/>
            </a:avLst>
          </a:prstGeom>
          <a:solidFill>
            <a:srgbClr val="005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>
              <a:lnSpc>
                <a:spcPts val="2160"/>
              </a:lnSpc>
              <a:spcBef>
                <a:spcPts val="1800"/>
              </a:spcBef>
            </a:pPr>
            <a:r>
              <a:rPr kumimoji="1" lang="en-US" altLang="ko-KR" b="0" i="0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</a:t>
            </a:r>
            <a:r>
              <a:rPr kumimoji="1" lang="ko-KR" altLang="en-US" b="0" i="0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１</a:t>
            </a:r>
            <a:endParaRPr kumimoji="1" lang="ko-Kore-KR" altLang="en-US" b="0" i="0" dirty="0"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1E5905-3672-3099-D5F3-D0313A0B9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965" y="1238516"/>
            <a:ext cx="846644" cy="763368"/>
          </a:xfrm>
          <a:prstGeom prst="rect">
            <a:avLst/>
          </a:prstGeom>
        </p:spPr>
      </p:pic>
      <p:pic>
        <p:nvPicPr>
          <p:cNvPr id="8" name="그림 개체 틀 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F6F940B3-3986-8734-4743-A3BC48FCF8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5475045" y="910874"/>
            <a:ext cx="6484555" cy="2949196"/>
          </a:xfrm>
        </p:spPr>
      </p:pic>
    </p:spTree>
    <p:extLst>
      <p:ext uri="{BB962C8B-B14F-4D97-AF65-F5344CB8AC3E}">
        <p14:creationId xmlns:p14="http://schemas.microsoft.com/office/powerpoint/2010/main" val="1481978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73B03F6-7D92-76E7-3B1B-F3967BC45042}"/>
              </a:ext>
            </a:extLst>
          </p:cNvPr>
          <p:cNvSpPr/>
          <p:nvPr/>
        </p:nvSpPr>
        <p:spPr>
          <a:xfrm>
            <a:off x="806992" y="2481944"/>
            <a:ext cx="2934584" cy="185832"/>
          </a:xfrm>
          <a:prstGeom prst="roundRect">
            <a:avLst>
              <a:gd name="adj" fmla="val 50000"/>
            </a:avLst>
          </a:prstGeom>
          <a:solidFill>
            <a:srgbClr val="FFD6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ADBBEE-7053-57F5-EB05-3467CCC06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96" y="2001884"/>
            <a:ext cx="4313582" cy="1503617"/>
          </a:xfrm>
        </p:spPr>
        <p:txBody>
          <a:bodyPr/>
          <a:lstStyle/>
          <a:p>
            <a:r>
              <a:rPr kumimoji="1" lang="ko-KR" altLang="en-US" dirty="0"/>
              <a:t>공공데이터 수집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073E68-4DD1-FB8C-C556-BDE8AACA7E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5496" y="3420665"/>
            <a:ext cx="4313582" cy="2119783"/>
          </a:xfrm>
        </p:spPr>
        <p:txBody>
          <a:bodyPr/>
          <a:lstStyle/>
          <a:p>
            <a:r>
              <a:rPr kumimoji="1" lang="ko-KR" altLang="en-US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오픈 </a:t>
            </a:r>
            <a:r>
              <a:rPr kumimoji="1" lang="en-US" altLang="ko-KR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API </a:t>
            </a:r>
            <a:r>
              <a:rPr kumimoji="1" lang="ko-KR" altLang="en-US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호출 파이썬 코드 실행 결과</a:t>
            </a:r>
            <a:endParaRPr kumimoji="1" lang="en-US" altLang="ko-KR" dirty="0"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58174AD-A487-35E0-966C-30E74B98B922}"/>
              </a:ext>
            </a:extLst>
          </p:cNvPr>
          <p:cNvSpPr/>
          <p:nvPr/>
        </p:nvSpPr>
        <p:spPr>
          <a:xfrm>
            <a:off x="806993" y="1395469"/>
            <a:ext cx="1429432" cy="403513"/>
          </a:xfrm>
          <a:prstGeom prst="roundRect">
            <a:avLst>
              <a:gd name="adj" fmla="val 50000"/>
            </a:avLst>
          </a:prstGeom>
          <a:solidFill>
            <a:srgbClr val="005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>
              <a:lnSpc>
                <a:spcPts val="2160"/>
              </a:lnSpc>
              <a:spcBef>
                <a:spcPts val="1800"/>
              </a:spcBef>
            </a:pPr>
            <a:r>
              <a:rPr kumimoji="1" lang="en-US" altLang="ko-KR" b="0" i="0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</a:t>
            </a:r>
            <a:r>
              <a:rPr kumimoji="1" lang="ko-KR" altLang="en-US" b="0" i="0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１</a:t>
            </a:r>
            <a:endParaRPr kumimoji="1" lang="ko-Kore-KR" altLang="en-US" b="0" i="0" dirty="0"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1E5905-3672-3099-D5F3-D0313A0B9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965" y="1238516"/>
            <a:ext cx="846644" cy="763368"/>
          </a:xfrm>
          <a:prstGeom prst="rect">
            <a:avLst/>
          </a:prstGeom>
        </p:spPr>
      </p:pic>
      <p:pic>
        <p:nvPicPr>
          <p:cNvPr id="11" name="그림 개체 틀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94FB4D9-1D5E-B399-8003-160AFFE1BA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5828319" y="916479"/>
            <a:ext cx="5921253" cy="5502117"/>
          </a:xfrm>
        </p:spPr>
      </p:pic>
    </p:spTree>
    <p:extLst>
      <p:ext uri="{BB962C8B-B14F-4D97-AF65-F5344CB8AC3E}">
        <p14:creationId xmlns:p14="http://schemas.microsoft.com/office/powerpoint/2010/main" val="3513144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73B03F6-7D92-76E7-3B1B-F3967BC45042}"/>
              </a:ext>
            </a:extLst>
          </p:cNvPr>
          <p:cNvSpPr/>
          <p:nvPr/>
        </p:nvSpPr>
        <p:spPr>
          <a:xfrm>
            <a:off x="806991" y="2493453"/>
            <a:ext cx="3783669" cy="174322"/>
          </a:xfrm>
          <a:prstGeom prst="roundRect">
            <a:avLst>
              <a:gd name="adj" fmla="val 50000"/>
            </a:avLst>
          </a:prstGeom>
          <a:solidFill>
            <a:srgbClr val="FFD6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ADBBEE-7053-57F5-EB05-3467CCC06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96" y="2000058"/>
            <a:ext cx="4313582" cy="798295"/>
          </a:xfrm>
        </p:spPr>
        <p:txBody>
          <a:bodyPr/>
          <a:lstStyle/>
          <a:p>
            <a:r>
              <a:rPr kumimoji="1" lang="ko-KR" altLang="en-US" dirty="0"/>
              <a:t>데이터 시각화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073E68-4DD1-FB8C-C556-BDE8AACA7E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5496" y="2800179"/>
            <a:ext cx="4313582" cy="2119783"/>
          </a:xfrm>
        </p:spPr>
        <p:txBody>
          <a:bodyPr/>
          <a:lstStyle/>
          <a:p>
            <a:r>
              <a:rPr kumimoji="1" lang="ko-KR" altLang="en-US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파이차트</a:t>
            </a:r>
            <a:r>
              <a:rPr kumimoji="1" lang="en-US" altLang="ko-KR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, </a:t>
            </a:r>
            <a:r>
              <a:rPr kumimoji="1" lang="ko-KR" altLang="en-US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막대그래프로 현재 노인 복지시설 현황 분포를 지역별로 시각화</a:t>
            </a:r>
            <a:endParaRPr kumimoji="1" lang="en-US" altLang="ko-KR" dirty="0"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  <a:p>
            <a:endParaRPr kumimoji="1" lang="en-US" altLang="ko-KR" dirty="0"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  <a:p>
            <a:r>
              <a:rPr kumimoji="1" lang="en-US" altLang="ko-KR" dirty="0" err="1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Matplot</a:t>
            </a:r>
            <a:r>
              <a:rPr kumimoji="1" lang="en-US" altLang="ko-KR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ko-KR" altLang="en-US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라이브러리를 활용하였으며 </a:t>
            </a:r>
            <a:endParaRPr kumimoji="1" lang="en-US" altLang="ko-KR" dirty="0"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  <a:p>
            <a:r>
              <a:rPr kumimoji="1" lang="en-US" altLang="ko-KR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Pandas </a:t>
            </a:r>
            <a:r>
              <a:rPr kumimoji="1" lang="ko-KR" altLang="en-US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라이브러리로 </a:t>
            </a:r>
            <a:r>
              <a:rPr kumimoji="1" lang="en-US" altLang="ko-KR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csv </a:t>
            </a:r>
            <a:r>
              <a:rPr kumimoji="1" lang="ko-KR" altLang="en-US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파일을 읽어 데이터 프레임을 생성  </a:t>
            </a:r>
            <a:endParaRPr kumimoji="1" lang="en-US" altLang="ko-KR" dirty="0"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58174AD-A487-35E0-966C-30E74B98B922}"/>
              </a:ext>
            </a:extLst>
          </p:cNvPr>
          <p:cNvSpPr/>
          <p:nvPr/>
        </p:nvSpPr>
        <p:spPr>
          <a:xfrm>
            <a:off x="806993" y="1395469"/>
            <a:ext cx="1429432" cy="403513"/>
          </a:xfrm>
          <a:prstGeom prst="roundRect">
            <a:avLst>
              <a:gd name="adj" fmla="val 50000"/>
            </a:avLst>
          </a:prstGeom>
          <a:solidFill>
            <a:srgbClr val="005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>
              <a:lnSpc>
                <a:spcPts val="2160"/>
              </a:lnSpc>
              <a:spcBef>
                <a:spcPts val="1800"/>
              </a:spcBef>
            </a:pPr>
            <a:r>
              <a:rPr kumimoji="1" lang="en-US" altLang="ko-KR" b="0" i="0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 </a:t>
            </a:r>
            <a:r>
              <a:rPr kumimoji="1" lang="en-US" altLang="ko-KR" dirty="0"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b="0" i="0" dirty="0"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1E5905-3672-3099-D5F3-D0313A0B9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965" y="1238516"/>
            <a:ext cx="846644" cy="763368"/>
          </a:xfrm>
          <a:prstGeom prst="rect">
            <a:avLst/>
          </a:prstGeom>
        </p:spPr>
      </p:pic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694FB4D9-1D5E-B399-8003-160AFFE1BA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5828319" y="916479"/>
            <a:ext cx="5921253" cy="5502117"/>
          </a:xfrm>
        </p:spPr>
      </p:pic>
    </p:spTree>
    <p:extLst>
      <p:ext uri="{BB962C8B-B14F-4D97-AF65-F5344CB8AC3E}">
        <p14:creationId xmlns:p14="http://schemas.microsoft.com/office/powerpoint/2010/main" val="885267394"/>
      </p:ext>
    </p:extLst>
  </p:cSld>
  <p:clrMapOvr>
    <a:masterClrMapping/>
  </p:clrMapOvr>
</p:sld>
</file>

<file path=ppt/theme/theme1.xml><?xml version="1.0" encoding="utf-8"?>
<a:theme xmlns:a="http://schemas.openxmlformats.org/drawingml/2006/main" name="톡학생증_춘식이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톡학생증_춘식이테마" id="{1915EC58-425E-BB46-8EB5-8AD274C27C61}" vid="{5B2B7C1D-D269-AE40-9D01-2DBEB0C75E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721</TotalTime>
  <Words>305</Words>
  <Application>Microsoft Office PowerPoint</Application>
  <PresentationFormat>와이드스크린</PresentationFormat>
  <Paragraphs>69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SB AggroOTF Light</vt:lpstr>
      <vt:lpstr>SB AggroOTF Bold</vt:lpstr>
      <vt:lpstr>Calibri</vt:lpstr>
      <vt:lpstr>Arial</vt:lpstr>
      <vt:lpstr>SB AggroOTF Medium</vt:lpstr>
      <vt:lpstr>톡학생증_춘식이</vt:lpstr>
      <vt:lpstr>노인인구 대비 복지시설 현황 분석</vt:lpstr>
      <vt:lpstr>목차</vt:lpstr>
      <vt:lpstr>주제선정 배경</vt:lpstr>
      <vt:lpstr>데이터 소개 및 수집 방법 </vt:lpstr>
      <vt:lpstr>데이터분석　과정</vt:lpstr>
      <vt:lpstr>공공데이터 수집</vt:lpstr>
      <vt:lpstr>공공데이터 수집</vt:lpstr>
      <vt:lpstr>공공데이터 수집</vt:lpstr>
      <vt:lpstr>데이터 시각화</vt:lpstr>
      <vt:lpstr>데이터 시각화</vt:lpstr>
      <vt:lpstr>데이터 시각화</vt:lpstr>
      <vt:lpstr>데이터 비교</vt:lpstr>
      <vt:lpstr>데이터 비교</vt:lpstr>
      <vt:lpstr>결론 도출</vt:lpstr>
      <vt:lpstr>감사합니다 :)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Microsoft Office User</dc:creator>
  <cp:keywords/>
  <dc:description/>
  <cp:lastModifiedBy>임태양</cp:lastModifiedBy>
  <cp:revision>71</cp:revision>
  <dcterms:created xsi:type="dcterms:W3CDTF">2023-05-31T01:22:17Z</dcterms:created>
  <dcterms:modified xsi:type="dcterms:W3CDTF">2023-11-05T08:39:37Z</dcterms:modified>
  <cp:category/>
</cp:coreProperties>
</file>